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3"/>
  </p:notesMasterIdLst>
  <p:handoutMasterIdLst>
    <p:handoutMasterId r:id="rId64"/>
  </p:handoutMasterIdLst>
  <p:sldIdLst>
    <p:sldId id="327" r:id="rId5"/>
    <p:sldId id="330" r:id="rId6"/>
    <p:sldId id="331" r:id="rId7"/>
    <p:sldId id="344" r:id="rId8"/>
    <p:sldId id="332" r:id="rId9"/>
    <p:sldId id="298" r:id="rId10"/>
    <p:sldId id="262" r:id="rId11"/>
    <p:sldId id="263" r:id="rId12"/>
    <p:sldId id="299" r:id="rId13"/>
    <p:sldId id="333" r:id="rId14"/>
    <p:sldId id="264" r:id="rId15"/>
    <p:sldId id="266" r:id="rId16"/>
    <p:sldId id="334" r:id="rId17"/>
    <p:sldId id="265" r:id="rId18"/>
    <p:sldId id="335" r:id="rId19"/>
    <p:sldId id="336" r:id="rId20"/>
    <p:sldId id="276" r:id="rId21"/>
    <p:sldId id="303" r:id="rId22"/>
    <p:sldId id="293" r:id="rId23"/>
    <p:sldId id="337" r:id="rId24"/>
    <p:sldId id="277" r:id="rId25"/>
    <p:sldId id="340" r:id="rId26"/>
    <p:sldId id="341"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23" r:id="rId51"/>
    <p:sldId id="324" r:id="rId52"/>
    <p:sldId id="288" r:id="rId53"/>
    <p:sldId id="289" r:id="rId54"/>
    <p:sldId id="320" r:id="rId55"/>
    <p:sldId id="338" r:id="rId56"/>
    <p:sldId id="339" r:id="rId57"/>
    <p:sldId id="274" r:id="rId58"/>
    <p:sldId id="342" r:id="rId59"/>
    <p:sldId id="343" r:id="rId60"/>
    <p:sldId id="275" r:id="rId61"/>
    <p:sldId id="32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61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88820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967240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620655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jfrometa88/Applied-Data-Science-Capstone-IBM/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frometa88/Applied-Data-Science-Capstone-IBM/blob/main/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jfrometa88/Applied-Data-Science-Capstone-IBM/blob/main/jupyter-labs-eda-dataviz-v2.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frometa88/Applied-Data-Science-Capstone-IBM/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frometa88/Applied-Data-Science-Capstone-IBM/blob/main/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frometa88/Applied-Data-Science-Capstone-IBM/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jfrometa88/Applied-Data-Science-Capstone-IBM/blob/main/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jfrometa88/Applied-Data-Science-Capstone-IBM/blob/main/SpaceX-Machine-Learning-Prediction-Part-5-v1.ipynb"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jfrometa88/Applied-Data-Science-Capstone-IBM/blob/main/jupyter-labs-spacex-data-collection-api-v2.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2491876" y="5526553"/>
            <a:ext cx="3996605"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Jorge Israel Fr</a:t>
            </a:r>
            <a:r>
              <a:rPr lang="es-ES" dirty="0" err="1">
                <a:solidFill>
                  <a:schemeClr val="bg2"/>
                </a:solidFill>
                <a:latin typeface="Abadi"/>
                <a:ea typeface="SF Pro" pitchFamily="2" charset="0"/>
                <a:cs typeface="SF Pro" pitchFamily="2" charset="0"/>
              </a:rPr>
              <a:t>ómeta</a:t>
            </a:r>
            <a:r>
              <a:rPr lang="es-ES" dirty="0">
                <a:solidFill>
                  <a:schemeClr val="bg2"/>
                </a:solidFill>
                <a:latin typeface="Abadi"/>
                <a:ea typeface="SF Pro" pitchFamily="2" charset="0"/>
                <a:cs typeface="SF Pro" pitchFamily="2" charset="0"/>
              </a:rPr>
              <a:t> Moya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November 1st,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65760" y="1332411"/>
            <a:ext cx="7614984" cy="5238206"/>
          </a:xfrm>
          <a:prstGeom prst="rect">
            <a:avLst/>
          </a:prstGeom>
        </p:spPr>
        <p:txBody>
          <a:bodyPr vert="horz" lIns="91440" tIns="45720" rIns="91440" bIns="45720" rtlCol="0" anchor="t">
            <a:normAutofit lnSpcReduction="10000"/>
          </a:bodyPr>
          <a:lstStyle/>
          <a:p>
            <a:pPr marL="457200" indent="-457200">
              <a:lnSpc>
                <a:spcPct val="150000"/>
              </a:lnSpc>
              <a:spcBef>
                <a:spcPts val="1400"/>
              </a:spcBef>
              <a:buFont typeface="+mj-lt"/>
              <a:buAutoNum type="arabicPeriod"/>
            </a:pPr>
            <a:r>
              <a:rPr lang="en-US" sz="2200" dirty="0">
                <a:solidFill>
                  <a:schemeClr val="accent3">
                    <a:lumMod val="25000"/>
                  </a:schemeClr>
                </a:solidFill>
                <a:latin typeface="Abadi" panose="020B0604020104020204" pitchFamily="34" charset="0"/>
              </a:rPr>
              <a:t>Data access from Wikipedia (</a:t>
            </a:r>
            <a:r>
              <a:rPr lang="en-US" sz="2200" dirty="0">
                <a:solidFill>
                  <a:schemeClr val="accent3">
                    <a:lumMod val="25000"/>
                  </a:schemeClr>
                </a:solidFill>
                <a:latin typeface="Abadi" panose="020B0604020104020204" pitchFamily="34" charset="0"/>
                <a:hlinkClick r:id="rId3"/>
              </a:rPr>
              <a:t>https://en.wikipedia.org/wiki/List_of_Falcon_9_and_Falcon_Heavy_launches</a:t>
            </a:r>
            <a:r>
              <a:rPr lang="en-US" sz="2200" dirty="0">
                <a:solidFill>
                  <a:schemeClr val="accent3">
                    <a:lumMod val="25000"/>
                  </a:schemeClr>
                </a:solidFill>
                <a:latin typeface="Abadi" panose="020B0604020104020204" pitchFamily="34" charset="0"/>
              </a:rPr>
              <a:t>) using Python's requests module.</a:t>
            </a:r>
          </a:p>
          <a:p>
            <a:pPr marL="457200" indent="-457200">
              <a:lnSpc>
                <a:spcPct val="150000"/>
              </a:lnSpc>
              <a:spcBef>
                <a:spcPts val="1400"/>
              </a:spcBef>
              <a:buFont typeface="+mj-lt"/>
              <a:buAutoNum type="arabicPeriod"/>
            </a:pPr>
            <a:r>
              <a:rPr lang="en-US" sz="2200" dirty="0">
                <a:solidFill>
                  <a:schemeClr val="accent3">
                    <a:lumMod val="25000"/>
                  </a:schemeClr>
                </a:solidFill>
                <a:latin typeface="Abadi"/>
              </a:rPr>
              <a:t>Parse HTML with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marL="457200" indent="-457200">
              <a:lnSpc>
                <a:spcPct val="150000"/>
              </a:lnSpc>
              <a:spcBef>
                <a:spcPts val="1400"/>
              </a:spcBef>
              <a:buFont typeface="+mj-lt"/>
              <a:buAutoNum type="arabicPeriod"/>
            </a:pPr>
            <a:r>
              <a:rPr lang="en-US" sz="2200" dirty="0">
                <a:solidFill>
                  <a:schemeClr val="accent3">
                    <a:lumMod val="25000"/>
                  </a:schemeClr>
                </a:solidFill>
                <a:latin typeface="Abadi"/>
              </a:rPr>
              <a:t>Extract relevant tables and convert to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marL="457200" indent="-457200">
              <a:lnSpc>
                <a:spcPct val="150000"/>
              </a:lnSpc>
              <a:spcBef>
                <a:spcPts val="1400"/>
              </a:spcBef>
              <a:buFont typeface="+mj-lt"/>
              <a:buAutoNum type="arabicPeriod"/>
            </a:pPr>
            <a:r>
              <a:rPr lang="en-US" sz="2200" dirty="0">
                <a:solidFill>
                  <a:schemeClr val="accent3">
                    <a:lumMod val="25000"/>
                  </a:schemeClr>
                </a:solidFill>
                <a:latin typeface="Abadi"/>
              </a:rPr>
              <a:t>Store the data as a CSV </a:t>
            </a:r>
            <a:r>
              <a:rPr lang="en-US" sz="2400" dirty="0">
                <a:solidFill>
                  <a:schemeClr val="accent3">
                    <a:lumMod val="25000"/>
                  </a:schemeClr>
                </a:solidFill>
                <a:latin typeface="Abadi"/>
              </a:rPr>
              <a:t>file</a:t>
            </a:r>
            <a:r>
              <a:rPr lang="en-US" sz="2200" dirty="0">
                <a:solidFill>
                  <a:schemeClr val="accent3">
                    <a:lumMod val="25000"/>
                  </a:schemeClr>
                </a:solidFill>
                <a:latin typeface="Abadi"/>
              </a:rPr>
              <a:t> for further analysis.</a:t>
            </a:r>
          </a:p>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Code and process details available in GitHub Notebook:</a:t>
            </a:r>
          </a:p>
          <a:p>
            <a:pPr marL="0" indent="0">
              <a:lnSpc>
                <a:spcPct val="150000"/>
              </a:lnSpc>
              <a:spcBef>
                <a:spcPts val="1400"/>
              </a:spcBef>
              <a:buNone/>
            </a:pPr>
            <a:r>
              <a:rPr lang="en-US" sz="1900" dirty="0">
                <a:latin typeface="Abadi" panose="020B0604020104020204" pitchFamily="34" charset="0"/>
                <a:hlinkClick r:id="rId4"/>
              </a:rPr>
              <a:t>https://github.com/jfrometa88/Applied-Data-Science-Capstone-IBM/blob/main/jupyter-labs-webscraping.ipynb</a:t>
            </a:r>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7E4F8386-1DF5-4953-8526-D8237A481D14}"/>
              </a:ext>
            </a:extLst>
          </p:cNvPr>
          <p:cNvPicPr>
            <a:picLocks noChangeAspect="1"/>
          </p:cNvPicPr>
          <p:nvPr/>
        </p:nvPicPr>
        <p:blipFill rotWithShape="1">
          <a:blip r:embed="rId5"/>
          <a:srcRect l="16032" t="4836" r="11822" b="2127"/>
          <a:stretch/>
        </p:blipFill>
        <p:spPr>
          <a:xfrm>
            <a:off x="8168640" y="1404114"/>
            <a:ext cx="3823063" cy="4621459"/>
          </a:xfrm>
          <a:prstGeom prst="rect">
            <a:avLst/>
          </a:prstGeom>
        </p:spPr>
      </p:pic>
    </p:spTree>
    <p:extLst>
      <p:ext uri="{BB962C8B-B14F-4D97-AF65-F5344CB8AC3E}">
        <p14:creationId xmlns:p14="http://schemas.microsoft.com/office/powerpoint/2010/main" val="1857404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8011" y="1293223"/>
            <a:ext cx="7027818" cy="5133987"/>
          </a:xfrm>
          <a:prstGeom prst="rect">
            <a:avLst/>
          </a:prstGeom>
        </p:spPr>
        <p:txBody>
          <a:bodyPr/>
          <a:lstStyle/>
          <a:p>
            <a:pPr marL="457200" indent="-457200">
              <a:buFont typeface="+mj-lt"/>
              <a:buAutoNum type="arabicPeriod"/>
            </a:pPr>
            <a:r>
              <a:rPr lang="en-US" sz="2200" dirty="0">
                <a:solidFill>
                  <a:schemeClr val="accent3">
                    <a:lumMod val="25000"/>
                  </a:schemeClr>
                </a:solidFill>
                <a:latin typeface="Abadi" panose="020B0604020104020204" pitchFamily="34" charset="0"/>
              </a:rPr>
              <a:t>Data access from collected data.</a:t>
            </a:r>
          </a:p>
          <a:p>
            <a:pPr marL="457200" indent="-457200">
              <a:buFont typeface="+mj-lt"/>
              <a:buAutoNum type="arabicPeriod"/>
            </a:pPr>
            <a:r>
              <a:rPr lang="en-US" sz="2200" dirty="0">
                <a:solidFill>
                  <a:schemeClr val="accent3">
                    <a:lumMod val="25000"/>
                  </a:schemeClr>
                </a:solidFill>
                <a:latin typeface="Abadi" panose="020B0604020104020204" pitchFamily="34" charset="0"/>
              </a:rPr>
              <a:t>Exploration of data format using pandas module.</a:t>
            </a:r>
          </a:p>
          <a:p>
            <a:pPr marL="457200" indent="-457200">
              <a:buFont typeface="+mj-lt"/>
              <a:buAutoNum type="arabicPeriod"/>
            </a:pPr>
            <a:r>
              <a:rPr lang="en-US" sz="2200" dirty="0">
                <a:solidFill>
                  <a:schemeClr val="accent3">
                    <a:lumMod val="25000"/>
                  </a:schemeClr>
                </a:solidFill>
                <a:latin typeface="Abadi" panose="020B0604020104020204" pitchFamily="34" charset="0"/>
              </a:rPr>
              <a:t>Define and process the target variable as a binary variable for further analysis.</a:t>
            </a:r>
          </a:p>
          <a:p>
            <a:pPr marL="457200" indent="-457200">
              <a:buFont typeface="+mj-lt"/>
              <a:buAutoNum type="arabicPeriod"/>
            </a:pPr>
            <a:r>
              <a:rPr lang="en-US" sz="2200" dirty="0">
                <a:solidFill>
                  <a:schemeClr val="accent3">
                    <a:lumMod val="25000"/>
                  </a:schemeClr>
                </a:solidFill>
                <a:latin typeface="Abadi"/>
              </a:rPr>
              <a:t>Store the data as a CSV file for further analysis.</a:t>
            </a:r>
          </a:p>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Code and process details available in GitHub Notebook:</a:t>
            </a:r>
          </a:p>
          <a:p>
            <a:pPr marL="0" indent="0">
              <a:lnSpc>
                <a:spcPct val="150000"/>
              </a:lnSpc>
              <a:spcBef>
                <a:spcPts val="1400"/>
              </a:spcBef>
              <a:buNone/>
            </a:pPr>
            <a:r>
              <a:rPr lang="en-US" sz="2000" dirty="0">
                <a:latin typeface="Abadi" panose="020B0604020104020204" pitchFamily="34" charset="0"/>
                <a:hlinkClick r:id="rId3"/>
              </a:rPr>
              <a:t>https://github.com/jfrometa88/Applied-Data-Science-Capstone-IBM/blob/main/labs-jupyter-spacex-Data%20wrangling-v2.ipynb</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p>
          <a:p>
            <a:endParaRPr lang="en-US" sz="2200" dirty="0"/>
          </a:p>
          <a:p>
            <a:endParaRPr lang="en-US" sz="2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F39B249A-ED50-46F5-AE5C-8F68881520E4}"/>
              </a:ext>
            </a:extLst>
          </p:cNvPr>
          <p:cNvPicPr>
            <a:picLocks noChangeAspect="1"/>
          </p:cNvPicPr>
          <p:nvPr/>
        </p:nvPicPr>
        <p:blipFill rotWithShape="1">
          <a:blip r:embed="rId4"/>
          <a:srcRect l="26988" t="3238" r="21249" b="6282"/>
          <a:stretch/>
        </p:blipFill>
        <p:spPr>
          <a:xfrm>
            <a:off x="7445829" y="1293223"/>
            <a:ext cx="4593959" cy="47323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2880" y="1347216"/>
            <a:ext cx="11275092" cy="4523344"/>
          </a:xfrm>
          <a:prstGeom prst="rect">
            <a:avLst/>
          </a:prstGeom>
        </p:spPr>
        <p:txBody>
          <a:bodyPr lIns="91440" tIns="45720" rIns="91440" bIns="45720" anchor="t"/>
          <a:lstStyle/>
          <a:p>
            <a:pPr marL="0" indent="0" algn="just">
              <a:lnSpc>
                <a:spcPct val="100000"/>
              </a:lnSpc>
              <a:spcBef>
                <a:spcPts val="1400"/>
              </a:spcBef>
              <a:buNone/>
            </a:pPr>
            <a:r>
              <a:rPr lang="en-US" sz="2400" b="1" dirty="0">
                <a:solidFill>
                  <a:schemeClr val="accent3">
                    <a:lumMod val="25000"/>
                  </a:schemeClr>
                </a:solidFill>
                <a:latin typeface="Abadi"/>
              </a:rPr>
              <a:t>Charts used and their Purpose:</a:t>
            </a:r>
          </a:p>
          <a:p>
            <a:pPr algn="just">
              <a:lnSpc>
                <a:spcPct val="100000"/>
              </a:lnSpc>
              <a:spcBef>
                <a:spcPts val="1400"/>
              </a:spcBef>
            </a:pPr>
            <a:r>
              <a:rPr lang="en-US" sz="2200" b="1" dirty="0">
                <a:solidFill>
                  <a:schemeClr val="accent3">
                    <a:lumMod val="25000"/>
                  </a:schemeClr>
                </a:solidFill>
                <a:latin typeface="Abadi"/>
              </a:rPr>
              <a:t>Flight number vs Launch site and </a:t>
            </a:r>
            <a:r>
              <a:rPr lang="en-US" sz="2200" b="1" dirty="0" err="1">
                <a:solidFill>
                  <a:schemeClr val="accent3">
                    <a:lumMod val="25000"/>
                  </a:schemeClr>
                </a:solidFill>
                <a:latin typeface="Abadi"/>
              </a:rPr>
              <a:t>succes</a:t>
            </a:r>
            <a:r>
              <a:rPr lang="en-US" sz="2200" b="1" dirty="0">
                <a:solidFill>
                  <a:schemeClr val="accent3">
                    <a:lumMod val="25000"/>
                  </a:schemeClr>
                </a:solidFill>
                <a:latin typeface="Abadi"/>
              </a:rPr>
              <a:t> or failed outcome (categorical plot)</a:t>
            </a:r>
            <a:r>
              <a:rPr lang="en-US" sz="2200" dirty="0">
                <a:solidFill>
                  <a:schemeClr val="accent3">
                    <a:lumMod val="25000"/>
                  </a:schemeClr>
                </a:solidFill>
                <a:latin typeface="Abadi"/>
              </a:rPr>
              <a:t>: to identify patterns of success across launch sites and analyze if certain sites have consistently higher success rates</a:t>
            </a:r>
          </a:p>
          <a:p>
            <a:pPr algn="just">
              <a:lnSpc>
                <a:spcPct val="100000"/>
              </a:lnSpc>
              <a:spcBef>
                <a:spcPts val="1400"/>
              </a:spcBef>
            </a:pPr>
            <a:r>
              <a:rPr lang="en-US" sz="2200" b="1" dirty="0">
                <a:solidFill>
                  <a:schemeClr val="accent3">
                    <a:lumMod val="25000"/>
                  </a:schemeClr>
                </a:solidFill>
                <a:latin typeface="Abadi"/>
              </a:rPr>
              <a:t>Payload mass vs Launch site and </a:t>
            </a:r>
            <a:r>
              <a:rPr lang="en-US" sz="2200" b="1" dirty="0" err="1">
                <a:solidFill>
                  <a:schemeClr val="accent3">
                    <a:lumMod val="25000"/>
                  </a:schemeClr>
                </a:solidFill>
                <a:latin typeface="Abadi"/>
              </a:rPr>
              <a:t>succes</a:t>
            </a:r>
            <a:r>
              <a:rPr lang="en-US" sz="2200" b="1" dirty="0">
                <a:solidFill>
                  <a:schemeClr val="accent3">
                    <a:lumMod val="25000"/>
                  </a:schemeClr>
                </a:solidFill>
                <a:latin typeface="Abadi"/>
              </a:rPr>
              <a:t> or failed outcome (categorical plot)</a:t>
            </a:r>
            <a:r>
              <a:rPr lang="en-US" sz="2200" dirty="0">
                <a:solidFill>
                  <a:schemeClr val="accent3">
                    <a:lumMod val="25000"/>
                  </a:schemeClr>
                </a:solidFill>
                <a:latin typeface="Abadi"/>
              </a:rPr>
              <a:t>: to determine if heavier or lighter payloads have a higher success rate at specific launch sites.</a:t>
            </a:r>
          </a:p>
          <a:p>
            <a:pPr algn="just">
              <a:lnSpc>
                <a:spcPct val="100000"/>
              </a:lnSpc>
              <a:spcBef>
                <a:spcPts val="1400"/>
              </a:spcBef>
            </a:pPr>
            <a:r>
              <a:rPr lang="en-US" sz="2200" b="1" dirty="0">
                <a:solidFill>
                  <a:schemeClr val="accent3">
                    <a:lumMod val="25000"/>
                  </a:schemeClr>
                </a:solidFill>
                <a:latin typeface="Abadi"/>
              </a:rPr>
              <a:t>Orbit vs Success rate (bar plot)</a:t>
            </a:r>
            <a:r>
              <a:rPr lang="en-US" sz="2200" dirty="0">
                <a:solidFill>
                  <a:schemeClr val="accent3">
                    <a:lumMod val="25000"/>
                  </a:schemeClr>
                </a:solidFill>
                <a:latin typeface="Abadi"/>
              </a:rPr>
              <a:t>: to assess whether certain orbits are associated with higher or lower success rates, informing planning for mission type and destination.</a:t>
            </a:r>
          </a:p>
          <a:p>
            <a:pPr algn="just">
              <a:lnSpc>
                <a:spcPct val="100000"/>
              </a:lnSpc>
              <a:spcBef>
                <a:spcPts val="1400"/>
              </a:spcBef>
            </a:pPr>
            <a:r>
              <a:rPr lang="en-US" sz="2200" b="1" dirty="0">
                <a:solidFill>
                  <a:schemeClr val="accent3">
                    <a:lumMod val="25000"/>
                  </a:schemeClr>
                </a:solidFill>
                <a:latin typeface="Abadi"/>
              </a:rPr>
              <a:t>Flight number vs Orbit and </a:t>
            </a:r>
            <a:r>
              <a:rPr lang="en-US" sz="2200" b="1" dirty="0" err="1">
                <a:solidFill>
                  <a:schemeClr val="accent3">
                    <a:lumMod val="25000"/>
                  </a:schemeClr>
                </a:solidFill>
                <a:latin typeface="Abadi"/>
              </a:rPr>
              <a:t>succes</a:t>
            </a:r>
            <a:r>
              <a:rPr lang="en-US" sz="2200" b="1" dirty="0">
                <a:solidFill>
                  <a:schemeClr val="accent3">
                    <a:lumMod val="25000"/>
                  </a:schemeClr>
                </a:solidFill>
                <a:latin typeface="Abadi"/>
              </a:rPr>
              <a:t> or failed outcome (categorical plot)</a:t>
            </a:r>
            <a:r>
              <a:rPr lang="en-US" sz="2200" dirty="0">
                <a:solidFill>
                  <a:schemeClr val="accent3">
                    <a:lumMod val="25000"/>
                  </a:schemeClr>
                </a:solidFill>
                <a:latin typeface="Abadi"/>
              </a:rPr>
              <a:t>: to examines if particular orbit types tend to have more successful landings, especially for rockets with higher flight numbers.</a:t>
            </a:r>
          </a:p>
          <a:p>
            <a:pPr marL="0" indent="0" algn="just">
              <a:lnSpc>
                <a:spcPct val="100000"/>
              </a:lnSpc>
              <a:spcBef>
                <a:spcPts val="1400"/>
              </a:spcBef>
              <a:buNone/>
            </a:pPr>
            <a:r>
              <a:rPr lang="en-US" sz="2400" dirty="0">
                <a:solidFill>
                  <a:schemeClr val="accent3">
                    <a:lumMod val="25000"/>
                  </a:schemeClr>
                </a:solidFill>
                <a:latin typeface="Abadi"/>
              </a:rPr>
              <a:t>   </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4319" y="1294964"/>
            <a:ext cx="11011292" cy="4523344"/>
          </a:xfrm>
          <a:prstGeom prst="rect">
            <a:avLst/>
          </a:prstGeom>
        </p:spPr>
        <p:txBody>
          <a:bodyPr lIns="91440" tIns="45720" rIns="91440" bIns="45720" anchor="t"/>
          <a:lstStyle/>
          <a:p>
            <a:pPr marL="0" indent="0" algn="just">
              <a:lnSpc>
                <a:spcPct val="100000"/>
              </a:lnSpc>
              <a:spcBef>
                <a:spcPts val="1400"/>
              </a:spcBef>
              <a:buNone/>
            </a:pPr>
            <a:r>
              <a:rPr lang="en-US" sz="2400" b="1" dirty="0">
                <a:solidFill>
                  <a:schemeClr val="accent3">
                    <a:lumMod val="25000"/>
                  </a:schemeClr>
                </a:solidFill>
                <a:latin typeface="Abadi"/>
              </a:rPr>
              <a:t>Charts used and their purpose:</a:t>
            </a:r>
          </a:p>
          <a:p>
            <a:pPr algn="just">
              <a:lnSpc>
                <a:spcPct val="100000"/>
              </a:lnSpc>
              <a:spcBef>
                <a:spcPts val="1400"/>
              </a:spcBef>
            </a:pPr>
            <a:r>
              <a:rPr lang="en-US" sz="2100" b="1" dirty="0">
                <a:solidFill>
                  <a:schemeClr val="accent3">
                    <a:lumMod val="25000"/>
                  </a:schemeClr>
                </a:solidFill>
                <a:latin typeface="Abadi"/>
              </a:rPr>
              <a:t>Payload mass vs Orbit and </a:t>
            </a:r>
            <a:r>
              <a:rPr lang="en-US" sz="2100" b="1" dirty="0" err="1">
                <a:solidFill>
                  <a:schemeClr val="accent3">
                    <a:lumMod val="25000"/>
                  </a:schemeClr>
                </a:solidFill>
                <a:latin typeface="Abadi"/>
              </a:rPr>
              <a:t>succes</a:t>
            </a:r>
            <a:r>
              <a:rPr lang="en-US" sz="2100" b="1" dirty="0">
                <a:solidFill>
                  <a:schemeClr val="accent3">
                    <a:lumMod val="25000"/>
                  </a:schemeClr>
                </a:solidFill>
                <a:latin typeface="Abadi"/>
              </a:rPr>
              <a:t> or failed outcome (categorical plot)</a:t>
            </a:r>
            <a:r>
              <a:rPr lang="en-US" sz="2100" dirty="0">
                <a:solidFill>
                  <a:schemeClr val="accent3">
                    <a:lumMod val="25000"/>
                  </a:schemeClr>
                </a:solidFill>
                <a:latin typeface="Abadi"/>
              </a:rPr>
              <a:t>: to help identify any correlations between payload mass and success rates for specific orbits, guiding payload planning.</a:t>
            </a:r>
          </a:p>
          <a:p>
            <a:pPr algn="just">
              <a:lnSpc>
                <a:spcPct val="100000"/>
              </a:lnSpc>
              <a:spcBef>
                <a:spcPts val="1400"/>
              </a:spcBef>
            </a:pPr>
            <a:r>
              <a:rPr lang="en-US" sz="2100" b="1" dirty="0">
                <a:solidFill>
                  <a:schemeClr val="accent3">
                    <a:lumMod val="25000"/>
                  </a:schemeClr>
                </a:solidFill>
                <a:latin typeface="Abadi"/>
              </a:rPr>
              <a:t>Average success rate over time (line plot)</a:t>
            </a:r>
            <a:r>
              <a:rPr lang="en-US" sz="2100" dirty="0">
                <a:solidFill>
                  <a:schemeClr val="accent3">
                    <a:lumMod val="25000"/>
                  </a:schemeClr>
                </a:solidFill>
                <a:latin typeface="Abadi"/>
              </a:rPr>
              <a:t>: to track overall trends in SpaceX’s success rate over time, showing improvements and identifying periods with significant advancements.</a:t>
            </a:r>
          </a:p>
          <a:p>
            <a:pPr marL="0" indent="0" algn="just">
              <a:lnSpc>
                <a:spcPct val="100000"/>
              </a:lnSpc>
              <a:spcBef>
                <a:spcPts val="1400"/>
              </a:spcBef>
              <a:buNone/>
            </a:pPr>
            <a:r>
              <a:rPr lang="en-US" sz="2100" b="1" dirty="0">
                <a:solidFill>
                  <a:schemeClr val="accent3">
                    <a:lumMod val="25000"/>
                  </a:schemeClr>
                </a:solidFill>
                <a:latin typeface="Abadi"/>
              </a:rPr>
              <a:t>Data preparation steps:</a:t>
            </a:r>
          </a:p>
          <a:p>
            <a:pPr algn="just">
              <a:lnSpc>
                <a:spcPct val="100000"/>
              </a:lnSpc>
              <a:spcBef>
                <a:spcPts val="1400"/>
              </a:spcBef>
            </a:pPr>
            <a:r>
              <a:rPr lang="en-US" sz="2100" dirty="0">
                <a:solidFill>
                  <a:schemeClr val="accent3">
                    <a:lumMod val="25000"/>
                  </a:schemeClr>
                </a:solidFill>
                <a:latin typeface="Abadi"/>
              </a:rPr>
              <a:t>    </a:t>
            </a:r>
            <a:r>
              <a:rPr lang="en-US" sz="2100" b="1" dirty="0">
                <a:solidFill>
                  <a:schemeClr val="accent3">
                    <a:lumMod val="25000"/>
                  </a:schemeClr>
                </a:solidFill>
                <a:latin typeface="Abadi"/>
              </a:rPr>
              <a:t>Dummy variables</a:t>
            </a:r>
            <a:r>
              <a:rPr lang="en-US" sz="2100" dirty="0">
                <a:solidFill>
                  <a:schemeClr val="accent3">
                    <a:lumMod val="25000"/>
                  </a:schemeClr>
                </a:solidFill>
                <a:latin typeface="Abadi"/>
              </a:rPr>
              <a:t>: Created for categorical columns to enable model compatibility.</a:t>
            </a:r>
          </a:p>
          <a:p>
            <a:pPr algn="just">
              <a:lnSpc>
                <a:spcPct val="100000"/>
              </a:lnSpc>
              <a:spcBef>
                <a:spcPts val="1400"/>
              </a:spcBef>
            </a:pPr>
            <a:r>
              <a:rPr lang="en-US" sz="2100" dirty="0">
                <a:solidFill>
                  <a:schemeClr val="accent3">
                    <a:lumMod val="25000"/>
                  </a:schemeClr>
                </a:solidFill>
                <a:latin typeface="Abadi"/>
              </a:rPr>
              <a:t>    </a:t>
            </a:r>
            <a:r>
              <a:rPr lang="en-US" sz="2100" b="1" dirty="0">
                <a:solidFill>
                  <a:schemeClr val="accent3">
                    <a:lumMod val="25000"/>
                  </a:schemeClr>
                </a:solidFill>
                <a:latin typeface="Abadi"/>
              </a:rPr>
              <a:t>Data type casting</a:t>
            </a:r>
            <a:r>
              <a:rPr lang="en-US" sz="2100" dirty="0">
                <a:solidFill>
                  <a:schemeClr val="accent3">
                    <a:lumMod val="25000"/>
                  </a:schemeClr>
                </a:solidFill>
                <a:latin typeface="Abadi"/>
              </a:rPr>
              <a:t>: Numeric columns cast to float64 for consistency in numerical operations.   </a:t>
            </a:r>
          </a:p>
          <a:p>
            <a:pPr marL="0" indent="0" algn="just">
              <a:lnSpc>
                <a:spcPct val="100000"/>
              </a:lnSpc>
              <a:spcBef>
                <a:spcPts val="1400"/>
              </a:spcBef>
              <a:buNone/>
            </a:pPr>
            <a:r>
              <a:rPr lang="en-US" sz="2100" dirty="0">
                <a:solidFill>
                  <a:schemeClr val="accent3">
                    <a:lumMod val="25000"/>
                  </a:schemeClr>
                </a:solidFill>
                <a:latin typeface="Abadi"/>
              </a:rPr>
              <a:t>Code and process details available in GitHub Notebook:</a:t>
            </a:r>
          </a:p>
          <a:p>
            <a:pPr marL="0" indent="0" algn="just">
              <a:lnSpc>
                <a:spcPct val="100000"/>
              </a:lnSpc>
              <a:spcBef>
                <a:spcPts val="1400"/>
              </a:spcBef>
              <a:buNone/>
            </a:pPr>
            <a:r>
              <a:rPr lang="en-US" sz="2100" dirty="0">
                <a:solidFill>
                  <a:schemeClr val="accent3">
                    <a:lumMod val="25000"/>
                  </a:schemeClr>
                </a:solidFill>
                <a:latin typeface="Abadi"/>
                <a:hlinkClick r:id="rId4"/>
              </a:rPr>
              <a:t>https://github.com/jfrometa88/Applied-Data-Science-Capstone-IBM/blob/main/jupyter-labs-eda-dataviz-v2.ipynb</a:t>
            </a:r>
            <a:endParaRPr lang="en-US" sz="21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Tree>
    <p:extLst>
      <p:ext uri="{BB962C8B-B14F-4D97-AF65-F5344CB8AC3E}">
        <p14:creationId xmlns:p14="http://schemas.microsoft.com/office/powerpoint/2010/main" val="9856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1704" y="1380967"/>
            <a:ext cx="10411096" cy="5046244"/>
          </a:xfrm>
          <a:prstGeom prst="rect">
            <a:avLst/>
          </a:prstGeom>
        </p:spPr>
        <p:txBody>
          <a:bodyPr lIns="91440" tIns="45720" rIns="91440" bIns="45720" anchor="t"/>
          <a:lstStyle/>
          <a:p>
            <a:pPr marL="0" indent="0" algn="just">
              <a:lnSpc>
                <a:spcPct val="150000"/>
              </a:lnSpc>
              <a:spcBef>
                <a:spcPts val="1400"/>
              </a:spcBef>
              <a:buNone/>
            </a:pPr>
            <a:r>
              <a:rPr lang="en-US" b="1" dirty="0">
                <a:solidFill>
                  <a:schemeClr val="accent3">
                    <a:lumMod val="25000"/>
                  </a:schemeClr>
                </a:solidFill>
                <a:latin typeface="Abadi"/>
              </a:rPr>
              <a:t>SQL queries used and their Purpose:</a:t>
            </a:r>
          </a:p>
          <a:p>
            <a:pPr algn="just">
              <a:lnSpc>
                <a:spcPct val="150000"/>
              </a:lnSpc>
              <a:spcBef>
                <a:spcPts val="1400"/>
              </a:spcBef>
            </a:pPr>
            <a:r>
              <a:rPr lang="en-US" sz="2400" b="1" dirty="0">
                <a:solidFill>
                  <a:schemeClr val="accent3">
                    <a:lumMod val="25000"/>
                  </a:schemeClr>
                </a:solidFill>
                <a:latin typeface="Abadi"/>
              </a:rPr>
              <a:t>Unique Launch Sites</a:t>
            </a:r>
            <a:r>
              <a:rPr lang="en-US" sz="2400" dirty="0">
                <a:solidFill>
                  <a:schemeClr val="accent3">
                    <a:lumMod val="25000"/>
                  </a:schemeClr>
                </a:solidFill>
                <a:latin typeface="Abadi"/>
              </a:rPr>
              <a:t>: Retrieved distinct launch site names used in space missions to understand site distribution.</a:t>
            </a:r>
          </a:p>
          <a:p>
            <a:pPr algn="just">
              <a:lnSpc>
                <a:spcPct val="150000"/>
              </a:lnSpc>
              <a:spcBef>
                <a:spcPts val="1400"/>
              </a:spcBef>
            </a:pPr>
            <a:r>
              <a:rPr lang="en-US" sz="2400" b="1" dirty="0">
                <a:solidFill>
                  <a:schemeClr val="accent3">
                    <a:lumMod val="25000"/>
                  </a:schemeClr>
                </a:solidFill>
                <a:latin typeface="Abadi"/>
              </a:rPr>
              <a:t>Launch Sites Beginning with 'CCA'</a:t>
            </a:r>
            <a:r>
              <a:rPr lang="en-US" sz="2400" dirty="0">
                <a:solidFill>
                  <a:schemeClr val="accent3">
                    <a:lumMod val="25000"/>
                  </a:schemeClr>
                </a:solidFill>
                <a:latin typeface="Abadi"/>
              </a:rPr>
              <a:t>: Queried the first 5 records of launch sites starting with "CCA" for location-specific analysis.</a:t>
            </a:r>
          </a:p>
          <a:p>
            <a:pPr algn="just">
              <a:lnSpc>
                <a:spcPct val="150000"/>
              </a:lnSpc>
              <a:spcBef>
                <a:spcPts val="1400"/>
              </a:spcBef>
            </a:pPr>
            <a:r>
              <a:rPr lang="en-US" sz="2400" b="1" dirty="0">
                <a:solidFill>
                  <a:schemeClr val="accent3">
                    <a:lumMod val="25000"/>
                  </a:schemeClr>
                </a:solidFill>
                <a:latin typeface="Abadi"/>
              </a:rPr>
              <a:t>Total Payload Mass for NASA (CRS)</a:t>
            </a:r>
            <a:r>
              <a:rPr lang="en-US" sz="2400" dirty="0">
                <a:solidFill>
                  <a:schemeClr val="accent3">
                    <a:lumMod val="25000"/>
                  </a:schemeClr>
                </a:solidFill>
                <a:latin typeface="Abadi"/>
              </a:rPr>
              <a:t>: Calculated the total payload mass for missions launched by NASA (CRS), focusing on NASA's payload contributions.</a:t>
            </a:r>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0447" y="1253330"/>
            <a:ext cx="10868296" cy="5173881"/>
          </a:xfrm>
          <a:prstGeom prst="rect">
            <a:avLst/>
          </a:prstGeom>
        </p:spPr>
        <p:txBody>
          <a:bodyPr lIns="91440" tIns="45720" rIns="91440" bIns="45720" anchor="t"/>
          <a:lstStyle/>
          <a:p>
            <a:pPr marL="0" indent="0" algn="just">
              <a:lnSpc>
                <a:spcPct val="100000"/>
              </a:lnSpc>
              <a:spcBef>
                <a:spcPts val="1400"/>
              </a:spcBef>
              <a:buNone/>
            </a:pPr>
            <a:r>
              <a:rPr lang="en-US" b="1" dirty="0">
                <a:solidFill>
                  <a:schemeClr val="accent3">
                    <a:lumMod val="25000"/>
                  </a:schemeClr>
                </a:solidFill>
                <a:latin typeface="Abadi"/>
              </a:rPr>
              <a:t>SQL queries used and Their Purpose:</a:t>
            </a:r>
          </a:p>
          <a:p>
            <a:pPr algn="just">
              <a:lnSpc>
                <a:spcPct val="100000"/>
              </a:lnSpc>
              <a:spcBef>
                <a:spcPts val="1400"/>
              </a:spcBef>
            </a:pPr>
            <a:r>
              <a:rPr lang="en-US" sz="2400" b="1" dirty="0">
                <a:solidFill>
                  <a:schemeClr val="accent3">
                    <a:lumMod val="25000"/>
                  </a:schemeClr>
                </a:solidFill>
                <a:latin typeface="Abadi"/>
              </a:rPr>
              <a:t>Date of First Successful Ground Pad Landing</a:t>
            </a:r>
            <a:r>
              <a:rPr lang="en-US" sz="2400" dirty="0">
                <a:solidFill>
                  <a:schemeClr val="accent3">
                    <a:lumMod val="25000"/>
                  </a:schemeClr>
                </a:solidFill>
                <a:latin typeface="Abadi"/>
              </a:rPr>
              <a:t>: Identified the date of the first successful landing outcome on a ground pad to mark milestones in reusability.</a:t>
            </a:r>
            <a:endParaRPr lang="en-US" sz="2400" dirty="0"/>
          </a:p>
          <a:p>
            <a:pPr algn="just">
              <a:lnSpc>
                <a:spcPct val="100000"/>
              </a:lnSpc>
              <a:spcBef>
                <a:spcPts val="1400"/>
              </a:spcBef>
            </a:pPr>
            <a:r>
              <a:rPr lang="en-US" sz="2400" b="1" dirty="0">
                <a:solidFill>
                  <a:schemeClr val="accent3">
                    <a:lumMod val="25000"/>
                  </a:schemeClr>
                </a:solidFill>
                <a:latin typeface="Abadi"/>
              </a:rPr>
              <a:t>Boosters with Successful Drone Ship Landings (Payload 4000-6000)</a:t>
            </a:r>
            <a:r>
              <a:rPr lang="en-US" sz="2400" dirty="0">
                <a:solidFill>
                  <a:schemeClr val="accent3">
                    <a:lumMod val="25000"/>
                  </a:schemeClr>
                </a:solidFill>
                <a:latin typeface="Abadi"/>
              </a:rPr>
              <a:t>: Listed booster names that successfully landed on drone ships with payloads between 4000 and 6000 kg.</a:t>
            </a:r>
          </a:p>
          <a:p>
            <a:pPr algn="just">
              <a:lnSpc>
                <a:spcPct val="100000"/>
              </a:lnSpc>
              <a:spcBef>
                <a:spcPts val="1400"/>
              </a:spcBef>
            </a:pPr>
            <a:r>
              <a:rPr lang="en-US" sz="2400" b="1" dirty="0">
                <a:solidFill>
                  <a:schemeClr val="accent3">
                    <a:lumMod val="25000"/>
                  </a:schemeClr>
                </a:solidFill>
                <a:latin typeface="Abadi"/>
              </a:rPr>
              <a:t>Count of Successful and Failed Missions</a:t>
            </a:r>
            <a:r>
              <a:rPr lang="en-US" sz="2400" dirty="0">
                <a:solidFill>
                  <a:schemeClr val="accent3">
                    <a:lumMod val="25000"/>
                  </a:schemeClr>
                </a:solidFill>
                <a:latin typeface="Abadi"/>
              </a:rPr>
              <a:t>: Summed up the total number of successful and failed mission outcomes, giving an overview of mission reliability.</a:t>
            </a:r>
          </a:p>
          <a:p>
            <a:pPr algn="just">
              <a:lnSpc>
                <a:spcPct val="100000"/>
              </a:lnSpc>
              <a:spcBef>
                <a:spcPts val="1400"/>
              </a:spcBef>
            </a:pPr>
            <a:r>
              <a:rPr lang="en-US" sz="2400" b="1" dirty="0">
                <a:solidFill>
                  <a:schemeClr val="accent3">
                    <a:lumMod val="25000"/>
                  </a:schemeClr>
                </a:solidFill>
                <a:latin typeface="Abadi"/>
              </a:rPr>
              <a:t>Boosters with Maximum Payload</a:t>
            </a:r>
            <a:r>
              <a:rPr lang="en-US" sz="2400" dirty="0">
                <a:solidFill>
                  <a:schemeClr val="accent3">
                    <a:lumMod val="25000"/>
                  </a:schemeClr>
                </a:solidFill>
                <a:latin typeface="Abadi"/>
              </a:rPr>
              <a:t>: Retrieved booster versions that carried the maximum payload mass, identifying high-capacity boosters.</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748904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0446" y="1253330"/>
            <a:ext cx="11157525" cy="5173881"/>
          </a:xfrm>
          <a:prstGeom prst="rect">
            <a:avLst/>
          </a:prstGeom>
        </p:spPr>
        <p:txBody>
          <a:bodyPr lIns="91440" tIns="45720" rIns="91440" bIns="45720" anchor="t"/>
          <a:lstStyle/>
          <a:p>
            <a:pPr marL="0" indent="0" algn="just">
              <a:lnSpc>
                <a:spcPct val="100000"/>
              </a:lnSpc>
              <a:spcBef>
                <a:spcPts val="1400"/>
              </a:spcBef>
              <a:buNone/>
            </a:pPr>
            <a:r>
              <a:rPr lang="en-US" b="1" dirty="0">
                <a:solidFill>
                  <a:schemeClr val="accent3">
                    <a:lumMod val="25000"/>
                  </a:schemeClr>
                </a:solidFill>
                <a:latin typeface="Abadi"/>
              </a:rPr>
              <a:t>SQL queries used and Their Purpose:</a:t>
            </a:r>
          </a:p>
          <a:p>
            <a:pPr algn="just">
              <a:lnSpc>
                <a:spcPct val="100000"/>
              </a:lnSpc>
              <a:spcBef>
                <a:spcPts val="1400"/>
              </a:spcBef>
            </a:pPr>
            <a:r>
              <a:rPr lang="en-US" sz="2400" b="1" dirty="0">
                <a:solidFill>
                  <a:schemeClr val="accent3">
                    <a:lumMod val="25000"/>
                  </a:schemeClr>
                </a:solidFill>
                <a:latin typeface="Abadi"/>
              </a:rPr>
              <a:t>Failed Drone Ship Landings in 2015</a:t>
            </a:r>
            <a:r>
              <a:rPr lang="en-US" sz="2400" dirty="0">
                <a:solidFill>
                  <a:schemeClr val="accent3">
                    <a:lumMod val="25000"/>
                  </a:schemeClr>
                </a:solidFill>
                <a:latin typeface="Abadi"/>
              </a:rPr>
              <a:t>: Displayed records with month names, landing outcomes (failures on drone ships), booster versions, and launch sites specifically for 2015.</a:t>
            </a:r>
          </a:p>
          <a:p>
            <a:pPr algn="just">
              <a:lnSpc>
                <a:spcPct val="100000"/>
              </a:lnSpc>
              <a:spcBef>
                <a:spcPts val="1400"/>
              </a:spcBef>
            </a:pPr>
            <a:r>
              <a:rPr lang="en-US" sz="2400" b="1" dirty="0">
                <a:solidFill>
                  <a:schemeClr val="accent3">
                    <a:lumMod val="25000"/>
                  </a:schemeClr>
                </a:solidFill>
                <a:latin typeface="Abadi"/>
              </a:rPr>
              <a:t>Ranked Landing Outcomes (2010-06-04 to 2017-03-20)</a:t>
            </a:r>
            <a:r>
              <a:rPr lang="en-US" sz="2400" dirty="0">
                <a:solidFill>
                  <a:schemeClr val="accent3">
                    <a:lumMod val="25000"/>
                  </a:schemeClr>
                </a:solidFill>
                <a:latin typeface="Abadi"/>
              </a:rPr>
              <a:t>: Ranked landing outcome counts (e.g., Failure on drone ship, Success on ground pad) in descending order over a specific date range for outcome analysis.</a:t>
            </a:r>
          </a:p>
          <a:p>
            <a:pPr marL="0" indent="0" algn="just">
              <a:lnSpc>
                <a:spcPct val="100000"/>
              </a:lnSpc>
              <a:spcBef>
                <a:spcPts val="1400"/>
              </a:spcBef>
              <a:buNone/>
            </a:pPr>
            <a:r>
              <a:rPr lang="en-US" sz="2400" dirty="0">
                <a:solidFill>
                  <a:schemeClr val="accent3">
                    <a:lumMod val="25000"/>
                  </a:schemeClr>
                </a:solidFill>
                <a:latin typeface="Abadi"/>
              </a:rPr>
              <a:t>Code and process details available in GitHub Notebook:</a:t>
            </a:r>
          </a:p>
          <a:p>
            <a:pPr marL="0" indent="0" algn="just">
              <a:lnSpc>
                <a:spcPct val="100000"/>
              </a:lnSpc>
              <a:spcBef>
                <a:spcPts val="1400"/>
              </a:spcBef>
              <a:buNone/>
            </a:pPr>
            <a:r>
              <a:rPr lang="en-US" sz="2400" dirty="0">
                <a:latin typeface="Abadi" panose="020B0604020104020204" pitchFamily="34" charset="0"/>
                <a:hlinkClick r:id="rId3"/>
              </a:rPr>
              <a:t>https://github.com/jfrometa88/Applied-Data-Science-Capstone-IBM/blob/main/jupyter-labs-eda-sql-coursera_sqllite.ipynb</a:t>
            </a:r>
            <a:endParaRPr lang="en-US" sz="24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684391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1257" y="1345474"/>
            <a:ext cx="11390812" cy="5316583"/>
          </a:xfrm>
          <a:prstGeom prst="rect">
            <a:avLst/>
          </a:prstGeom>
        </p:spPr>
        <p:txBody>
          <a:bodyPr>
            <a:normAutofit fontScale="92500" lnSpcReduction="20000"/>
          </a:bodyPr>
          <a:lstStyle/>
          <a:p>
            <a:pPr marL="0" indent="0" algn="just">
              <a:buNone/>
            </a:pPr>
            <a:r>
              <a:rPr lang="en-US" sz="3200" b="1" dirty="0">
                <a:solidFill>
                  <a:schemeClr val="accent3">
                    <a:lumMod val="25000"/>
                  </a:schemeClr>
                </a:solidFill>
                <a:latin typeface="Abadi" panose="020B0604020104020204" pitchFamily="34" charset="0"/>
              </a:rPr>
              <a:t>Maps used and their purpose:</a:t>
            </a:r>
            <a:endParaRPr lang="en-US" sz="3200" b="1" dirty="0">
              <a:latin typeface="Abadi" panose="020B0604020104020204" pitchFamily="34" charset="0"/>
            </a:endParaRPr>
          </a:p>
          <a:p>
            <a:pPr algn="just"/>
            <a:r>
              <a:rPr lang="en-US" b="1" dirty="0">
                <a:latin typeface="Abadi" panose="020B0604020104020204" pitchFamily="34" charset="0"/>
              </a:rPr>
              <a:t>Marking launch sites</a:t>
            </a:r>
            <a:r>
              <a:rPr lang="en-US" dirty="0">
                <a:latin typeface="Abadi" panose="020B0604020104020204" pitchFamily="34" charset="0"/>
              </a:rPr>
              <a:t>: Plotted all SpaceX launch sites on an interactive Folium Map with Markers and Circle objects, providing a spatial overview of launch locations.</a:t>
            </a:r>
          </a:p>
          <a:p>
            <a:pPr algn="just"/>
            <a:r>
              <a:rPr lang="en-US" b="1" dirty="0">
                <a:latin typeface="Abadi" panose="020B0604020104020204" pitchFamily="34" charset="0"/>
              </a:rPr>
              <a:t>Visualizing launch outcomes</a:t>
            </a:r>
            <a:r>
              <a:rPr lang="en-US" dirty="0">
                <a:latin typeface="Abadi" panose="020B0604020104020204" pitchFamily="34" charset="0"/>
              </a:rPr>
              <a:t>: Marked each launch at its respective site on an interactive Folium Map with </a:t>
            </a:r>
            <a:r>
              <a:rPr lang="en-US" dirty="0" err="1">
                <a:latin typeface="Abadi" panose="020B0604020104020204" pitchFamily="34" charset="0"/>
              </a:rPr>
              <a:t>MarkerCluster</a:t>
            </a:r>
            <a:r>
              <a:rPr lang="en-US" dirty="0">
                <a:latin typeface="Abadi" panose="020B0604020104020204" pitchFamily="34" charset="0"/>
              </a:rPr>
              <a:t> object, color-coded by outcome (success or failure). Enabled quick visual assessment of site performance and success rates.</a:t>
            </a:r>
          </a:p>
          <a:p>
            <a:pPr algn="just"/>
            <a:r>
              <a:rPr lang="en-US" b="1" dirty="0">
                <a:latin typeface="Abadi" panose="020B0604020104020204" pitchFamily="34" charset="0"/>
              </a:rPr>
              <a:t>Distance calculation to nearest coast</a:t>
            </a:r>
            <a:r>
              <a:rPr lang="en-US" dirty="0">
                <a:latin typeface="Abadi" panose="020B0604020104020204" pitchFamily="34" charset="0"/>
              </a:rPr>
              <a:t>: Calculated and displayed the distance from each launch site to the nearest coastline on an interactive Folium Map with Markers and Polyline objects. Important for understanding proximity to water, which is relevant for safety and recovery planning.</a:t>
            </a:r>
          </a:p>
          <a:p>
            <a:pPr marL="0" indent="0" algn="just">
              <a:buNone/>
            </a:pPr>
            <a:r>
              <a:rPr lang="en-US" sz="2800" dirty="0">
                <a:solidFill>
                  <a:schemeClr val="accent3">
                    <a:lumMod val="25000"/>
                  </a:schemeClr>
                </a:solidFill>
                <a:latin typeface="Abadi" panose="020B0604020104020204" pitchFamily="34" charset="0"/>
              </a:rPr>
              <a:t>Code and process details available in GitHub Notebook:</a:t>
            </a:r>
          </a:p>
          <a:p>
            <a:pPr marL="0" indent="0" algn="just">
              <a:buNone/>
            </a:pPr>
            <a:r>
              <a:rPr lang="en-US" sz="2800" dirty="0">
                <a:solidFill>
                  <a:schemeClr val="accent3">
                    <a:lumMod val="25000"/>
                  </a:schemeClr>
                </a:solidFill>
                <a:latin typeface="Abadi" panose="020B0604020104020204" pitchFamily="34" charset="0"/>
                <a:hlinkClick r:id="rId3"/>
              </a:rPr>
              <a:t>https://github.com/jfrometa88/Applied-Data-Science-Capstone-IBM/blob/main/lab-jupyter-launch-site-location-v2.ipynb</a:t>
            </a:r>
            <a:endParaRPr lang="en-US" sz="2800" dirty="0">
              <a:solidFill>
                <a:schemeClr val="accent3">
                  <a:lumMod val="25000"/>
                </a:schemeClr>
              </a:solidFill>
              <a:latin typeface="Abadi" panose="020B0604020104020204" pitchFamily="34" charset="0"/>
            </a:endParaRPr>
          </a:p>
          <a:p>
            <a:pPr algn="just"/>
            <a:endParaRPr lang="en-US" dirty="0"/>
          </a:p>
          <a:p>
            <a:pPr algn="just"/>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3510" y="1476103"/>
            <a:ext cx="10972102" cy="4951108"/>
          </a:xfrm>
          <a:prstGeom prst="rect">
            <a:avLst/>
          </a:prstGeom>
        </p:spPr>
        <p:txBody>
          <a:bodyPr vert="horz" lIns="91440" tIns="45720" rIns="91440" bIns="45720" rtlCol="0" anchor="t">
            <a:normAutofit/>
          </a:body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Dashboard elements added:</a:t>
            </a:r>
          </a:p>
          <a:p>
            <a:pPr algn="just">
              <a:lnSpc>
                <a:spcPct val="100000"/>
              </a:lnSpc>
              <a:spcBef>
                <a:spcPts val="1400"/>
              </a:spcBef>
            </a:pPr>
            <a:r>
              <a:rPr lang="en-US" sz="2200" b="1" dirty="0">
                <a:solidFill>
                  <a:schemeClr val="accent3">
                    <a:lumMod val="25000"/>
                  </a:schemeClr>
                </a:solidFill>
                <a:latin typeface="Abadi" panose="020B0604020104020204" pitchFamily="34" charset="0"/>
              </a:rPr>
              <a:t>Total and single site successful rate for launches (pie chart)</a:t>
            </a:r>
            <a:r>
              <a:rPr lang="en-US" sz="2200" dirty="0">
                <a:solidFill>
                  <a:schemeClr val="accent3">
                    <a:lumMod val="25000"/>
                  </a:schemeClr>
                </a:solidFill>
                <a:latin typeface="Abadi" panose="020B0604020104020204" pitchFamily="34" charset="0"/>
              </a:rPr>
              <a:t>: Displays the overall count or rate of successful and failed launches across all launch sites or a selected single site. Provides a clear overview of launch site performance, helping identify high-performing locations and areas for improvement.</a:t>
            </a:r>
          </a:p>
          <a:p>
            <a:pPr algn="just">
              <a:lnSpc>
                <a:spcPct val="100000"/>
              </a:lnSpc>
              <a:spcBef>
                <a:spcPts val="1400"/>
              </a:spcBef>
            </a:pPr>
            <a:r>
              <a:rPr lang="en-US" sz="2200" b="1" dirty="0">
                <a:solidFill>
                  <a:schemeClr val="accent3">
                    <a:lumMod val="25000"/>
                  </a:schemeClr>
                </a:solidFill>
                <a:latin typeface="Abadi" panose="020B0604020104020204" pitchFamily="34" charset="0"/>
              </a:rPr>
              <a:t>Payload mass vs. Launch success or fail and booster version (scatter chart): </a:t>
            </a:r>
            <a:r>
              <a:rPr lang="en-US" sz="2200" dirty="0">
                <a:solidFill>
                  <a:schemeClr val="accent3">
                    <a:lumMod val="25000"/>
                  </a:schemeClr>
                </a:solidFill>
                <a:latin typeface="Abadi" panose="020B0604020104020204" pitchFamily="34" charset="0"/>
              </a:rPr>
              <a:t>Plots payload mass against launch success or fail and booster version, showing the correlation between the variables. Helps analyze the impact of payload mass on launch success, guiding decisions on payload limits and mission planning.</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Code and process details available in GitHub Notebook:</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https://github.com/jfrometa88/Applied-Data-Science-Capstone-IBM/blob/main/spacex_dash_app.py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5865" y="1358537"/>
            <a:ext cx="6047851" cy="5368834"/>
          </a:xfrm>
          <a:prstGeom prst="rect">
            <a:avLst/>
          </a:prstGeom>
        </p:spPr>
        <p:txBody>
          <a:bodyPr>
            <a:normAutofit fontScale="92500" lnSpcReduction="20000"/>
          </a:bodyPr>
          <a:lstStyle/>
          <a:p>
            <a:pPr marL="0" indent="0" algn="just">
              <a:lnSpc>
                <a:spcPct val="100000"/>
              </a:lnSpc>
              <a:spcBef>
                <a:spcPts val="1400"/>
              </a:spcBef>
              <a:buNone/>
            </a:pPr>
            <a:r>
              <a:rPr lang="en-US" sz="2600" b="1" dirty="0">
                <a:solidFill>
                  <a:schemeClr val="accent3">
                    <a:lumMod val="25000"/>
                  </a:schemeClr>
                </a:solidFill>
                <a:latin typeface="Abadi" panose="020B0604020104020204" pitchFamily="34" charset="0"/>
              </a:rPr>
              <a:t>Key Steps in Model Development Process</a:t>
            </a:r>
          </a:p>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1. Data Preprocessing:</a:t>
            </a:r>
          </a:p>
          <a:p>
            <a:pPr algn="just">
              <a:lnSpc>
                <a:spcPct val="100000"/>
              </a:lnSpc>
              <a:spcBef>
                <a:spcPts val="1400"/>
              </a:spcBef>
            </a:pPr>
            <a:r>
              <a:rPr lang="en-US" sz="2200" dirty="0">
                <a:solidFill>
                  <a:schemeClr val="accent3">
                    <a:lumMod val="25000"/>
                  </a:schemeClr>
                </a:solidFill>
                <a:latin typeface="Abadi" panose="020B0604020104020204" pitchFamily="34" charset="0"/>
              </a:rPr>
              <a:t>        Loaded and standardized dataset.</a:t>
            </a:r>
          </a:p>
          <a:p>
            <a:pPr algn="just">
              <a:lnSpc>
                <a:spcPct val="100000"/>
              </a:lnSpc>
              <a:spcBef>
                <a:spcPts val="1400"/>
              </a:spcBef>
            </a:pPr>
            <a:r>
              <a:rPr lang="en-US" sz="2200" dirty="0">
                <a:solidFill>
                  <a:schemeClr val="accent3">
                    <a:lumMod val="25000"/>
                  </a:schemeClr>
                </a:solidFill>
                <a:latin typeface="Abadi" panose="020B0604020104020204" pitchFamily="34" charset="0"/>
              </a:rPr>
              <a:t>        Split data into training and testing sets.</a:t>
            </a:r>
          </a:p>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2. Model Selection and Initial Training:</a:t>
            </a:r>
          </a:p>
          <a:p>
            <a:pPr algn="just">
              <a:lnSpc>
                <a:spcPct val="100000"/>
              </a:lnSpc>
              <a:spcBef>
                <a:spcPts val="1400"/>
              </a:spcBef>
            </a:pPr>
            <a:r>
              <a:rPr lang="en-US" sz="2200" dirty="0">
                <a:solidFill>
                  <a:schemeClr val="accent3">
                    <a:lumMod val="25000"/>
                  </a:schemeClr>
                </a:solidFill>
                <a:latin typeface="Abadi" panose="020B0604020104020204" pitchFamily="34" charset="0"/>
              </a:rPr>
              <a:t>        Trained multiple classification models: Logistic Regression, SVM, Decision Tree, KNN.</a:t>
            </a:r>
          </a:p>
          <a:p>
            <a:pPr algn="just">
              <a:lnSpc>
                <a:spcPct val="100000"/>
              </a:lnSpc>
              <a:spcBef>
                <a:spcPts val="1400"/>
              </a:spcBef>
            </a:pPr>
            <a:r>
              <a:rPr lang="en-US" sz="2200" dirty="0">
                <a:solidFill>
                  <a:schemeClr val="accent3">
                    <a:lumMod val="25000"/>
                  </a:schemeClr>
                </a:solidFill>
                <a:latin typeface="Abadi" panose="020B0604020104020204" pitchFamily="34" charset="0"/>
              </a:rPr>
              <a:t>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hyperparameter tuning with cross-validation.</a:t>
            </a:r>
          </a:p>
          <a:p>
            <a:pPr marL="0" indent="0" algn="l" rtl="0" eaLnBrk="1" latinLnBrk="0" hangingPunct="1">
              <a:spcBef>
                <a:spcPts val="1400"/>
              </a:spcBef>
              <a:spcAft>
                <a:spcPts val="0"/>
              </a:spcAft>
              <a:buNone/>
            </a:pPr>
            <a:r>
              <a:rPr lang="en-US" sz="2400" b="1" kern="1200" dirty="0">
                <a:solidFill>
                  <a:srgbClr val="292929"/>
                </a:solidFill>
                <a:effectLst/>
                <a:latin typeface="Abadi" panose="020B0604020104020204" pitchFamily="34" charset="0"/>
                <a:ea typeface="+mn-ea"/>
                <a:cs typeface="+mn-cs"/>
              </a:rPr>
              <a:t>3. Model Evaluation:</a:t>
            </a:r>
            <a:endParaRPr lang="es-ES" sz="2000" b="1" dirty="0">
              <a:effectLst/>
            </a:endParaRPr>
          </a:p>
          <a:p>
            <a:pPr marL="228600" indent="-228600" algn="l" rtl="0" eaLnBrk="1" latinLnBrk="0" hangingPunct="1">
              <a:spcBef>
                <a:spcPts val="1400"/>
              </a:spcBef>
              <a:spcAft>
                <a:spcPts val="0"/>
              </a:spcAft>
            </a:pPr>
            <a:r>
              <a:rPr lang="en-US" sz="2400" kern="1200" dirty="0">
                <a:solidFill>
                  <a:srgbClr val="292929"/>
                </a:solidFill>
                <a:effectLst/>
                <a:latin typeface="Abadi" panose="020B0604020104020204" pitchFamily="34" charset="0"/>
                <a:ea typeface="+mn-ea"/>
                <a:cs typeface="+mn-cs"/>
              </a:rPr>
              <a:t>        Evaluated each model’s performance on test data using accuracy and F1 score.</a:t>
            </a:r>
            <a:endParaRPr lang="es-ES" sz="2000" dirty="0">
              <a:effectLst/>
            </a:endParaRPr>
          </a:p>
          <a:p>
            <a:pPr marL="228600" indent="-228600" algn="l" rtl="0" eaLnBrk="1" latinLnBrk="0" hangingPunct="1">
              <a:spcBef>
                <a:spcPts val="1400"/>
              </a:spcBef>
              <a:spcAft>
                <a:spcPts val="0"/>
              </a:spcAft>
            </a:pPr>
            <a:r>
              <a:rPr lang="en-US" sz="2400" kern="1200" dirty="0">
                <a:solidFill>
                  <a:srgbClr val="292929"/>
                </a:solidFill>
                <a:effectLst/>
                <a:latin typeface="Abadi" panose="020B0604020104020204" pitchFamily="34" charset="0"/>
                <a:ea typeface="+mn-ea"/>
                <a:cs typeface="+mn-cs"/>
              </a:rPr>
              <a:t>        Plotted confusion matrix for each model to assess prediction quality.</a:t>
            </a:r>
            <a:endParaRPr lang="es-ES" sz="2000" dirty="0">
              <a:effectLst/>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6194F2DF-BC49-4D18-83AF-8F0966FCC9E9}"/>
              </a:ext>
            </a:extLst>
          </p:cNvPr>
          <p:cNvPicPr>
            <a:picLocks noChangeAspect="1"/>
          </p:cNvPicPr>
          <p:nvPr/>
        </p:nvPicPr>
        <p:blipFill>
          <a:blip r:embed="rId3"/>
          <a:stretch>
            <a:fillRect/>
          </a:stretch>
        </p:blipFill>
        <p:spPr>
          <a:xfrm>
            <a:off x="6313716" y="1358537"/>
            <a:ext cx="5612419" cy="453281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5865" y="1358537"/>
            <a:ext cx="6047851" cy="5277394"/>
          </a:xfrm>
          <a:prstGeom prst="rect">
            <a:avLst/>
          </a:prstGeom>
        </p:spPr>
        <p:txBody>
          <a:bodyPr>
            <a:normAutofit/>
          </a:bodyPr>
          <a:lstStyle/>
          <a:p>
            <a:pPr marL="0" indent="0" algn="just">
              <a:lnSpc>
                <a:spcPct val="100000"/>
              </a:lnSpc>
              <a:spcBef>
                <a:spcPts val="1400"/>
              </a:spcBef>
              <a:buNone/>
            </a:pPr>
            <a:r>
              <a:rPr lang="en-US" sz="2400" b="1" dirty="0">
                <a:solidFill>
                  <a:schemeClr val="accent3">
                    <a:lumMod val="25000"/>
                  </a:schemeClr>
                </a:solidFill>
                <a:latin typeface="Abadi" panose="020B0604020104020204" pitchFamily="34" charset="0"/>
              </a:rPr>
              <a:t>Key Steps in Model Development Process</a:t>
            </a:r>
          </a:p>
          <a:p>
            <a:pPr marL="0" indent="0" algn="l" rtl="0" eaLnBrk="1" latinLnBrk="0" hangingPunct="1">
              <a:spcBef>
                <a:spcPts val="1400"/>
              </a:spcBef>
              <a:spcAft>
                <a:spcPts val="0"/>
              </a:spcAft>
              <a:buNone/>
            </a:pPr>
            <a:r>
              <a:rPr lang="en-US" sz="1800" b="1" dirty="0">
                <a:solidFill>
                  <a:srgbClr val="292929"/>
                </a:solidFill>
                <a:latin typeface="Abadi" panose="020B0604020104020204" pitchFamily="34" charset="0"/>
              </a:rPr>
              <a:t>4. </a:t>
            </a:r>
            <a:r>
              <a:rPr lang="en-US" sz="1800" b="1" kern="1200" dirty="0">
                <a:solidFill>
                  <a:srgbClr val="292929"/>
                </a:solidFill>
                <a:effectLst/>
                <a:latin typeface="Abadi" panose="020B0604020104020204" pitchFamily="34" charset="0"/>
                <a:ea typeface="+mn-ea"/>
                <a:cs typeface="+mn-cs"/>
              </a:rPr>
              <a:t>Feature Importance Analysis:</a:t>
            </a:r>
            <a:endParaRPr lang="es-ES" sz="1800" b="1" dirty="0">
              <a:effectLst/>
            </a:endParaRPr>
          </a:p>
          <a:p>
            <a:pPr marL="228600" indent="-228600" algn="l" rtl="0" eaLnBrk="1" latinLnBrk="0" hangingPunct="1">
              <a:spcBef>
                <a:spcPts val="1400"/>
              </a:spcBef>
              <a:spcAft>
                <a:spcPts val="0"/>
              </a:spcAft>
            </a:pPr>
            <a:r>
              <a:rPr lang="en-US" sz="1800" kern="1200" dirty="0">
                <a:solidFill>
                  <a:srgbClr val="292929"/>
                </a:solidFill>
                <a:effectLst/>
                <a:latin typeface="Abadi" panose="020B0604020104020204" pitchFamily="34" charset="0"/>
                <a:ea typeface="+mn-ea"/>
                <a:cs typeface="+mn-cs"/>
              </a:rPr>
              <a:t>        Identified and visualized top features affecting model performance.</a:t>
            </a:r>
            <a:endParaRPr lang="es-ES" sz="1800" dirty="0">
              <a:effectLst/>
            </a:endParaRPr>
          </a:p>
          <a:p>
            <a:pPr marL="228600" indent="-228600" algn="l" rtl="0" eaLnBrk="1" latinLnBrk="0" hangingPunct="1">
              <a:spcBef>
                <a:spcPts val="1400"/>
              </a:spcBef>
              <a:spcAft>
                <a:spcPts val="0"/>
              </a:spcAft>
            </a:pPr>
            <a:r>
              <a:rPr lang="en-US" sz="1800" kern="1200" dirty="0">
                <a:solidFill>
                  <a:srgbClr val="292929"/>
                </a:solidFill>
                <a:effectLst/>
                <a:latin typeface="Abadi" panose="020B0604020104020204" pitchFamily="34" charset="0"/>
                <a:ea typeface="+mn-ea"/>
                <a:cs typeface="+mn-cs"/>
              </a:rPr>
              <a:t>        Compared feature importance for Logistic Regression and Decision Tree models.</a:t>
            </a:r>
            <a:endParaRPr lang="es-ES" sz="1800" dirty="0">
              <a:effectLst/>
            </a:endParaRPr>
          </a:p>
          <a:p>
            <a:pPr marL="0" indent="0" algn="l" rtl="0" eaLnBrk="1" latinLnBrk="0" hangingPunct="1">
              <a:spcBef>
                <a:spcPts val="1400"/>
              </a:spcBef>
              <a:spcAft>
                <a:spcPts val="0"/>
              </a:spcAft>
              <a:buNone/>
            </a:pPr>
            <a:r>
              <a:rPr lang="en-US" sz="1800" b="1" kern="1200" dirty="0">
                <a:solidFill>
                  <a:srgbClr val="292929"/>
                </a:solidFill>
                <a:effectLst/>
                <a:latin typeface="Abadi" panose="020B0604020104020204" pitchFamily="34" charset="0"/>
                <a:ea typeface="+mn-ea"/>
                <a:cs typeface="+mn-cs"/>
              </a:rPr>
              <a:t>5. Model Comparison and Selection:</a:t>
            </a:r>
            <a:endParaRPr lang="es-ES" sz="1800" b="1" dirty="0">
              <a:effectLst/>
            </a:endParaRPr>
          </a:p>
          <a:p>
            <a:pPr marL="228600" indent="-228600" algn="l" rtl="0" eaLnBrk="1" latinLnBrk="0" hangingPunct="1">
              <a:spcBef>
                <a:spcPts val="1400"/>
              </a:spcBef>
              <a:spcAft>
                <a:spcPts val="0"/>
              </a:spcAft>
            </a:pPr>
            <a:r>
              <a:rPr lang="en-US" sz="1800" kern="1200" dirty="0">
                <a:solidFill>
                  <a:srgbClr val="292929"/>
                </a:solidFill>
                <a:effectLst/>
                <a:latin typeface="Abadi" panose="020B0604020104020204" pitchFamily="34" charset="0"/>
                <a:ea typeface="+mn-ea"/>
                <a:cs typeface="+mn-cs"/>
              </a:rPr>
              <a:t>        Compared models based on cross-validation score, test accuracy, and F1 score.</a:t>
            </a:r>
            <a:endParaRPr lang="es-ES" sz="1800" dirty="0">
              <a:effectLst/>
            </a:endParaRPr>
          </a:p>
          <a:p>
            <a:pPr marL="228600" indent="-228600" algn="l" rtl="0" eaLnBrk="1" latinLnBrk="0" hangingPunct="1">
              <a:spcBef>
                <a:spcPts val="1400"/>
              </a:spcBef>
              <a:spcAft>
                <a:spcPts val="0"/>
              </a:spcAft>
            </a:pPr>
            <a:r>
              <a:rPr lang="en-US" sz="1800" kern="1200" dirty="0">
                <a:solidFill>
                  <a:srgbClr val="292929"/>
                </a:solidFill>
                <a:effectLst/>
                <a:latin typeface="Abadi" panose="020B0604020104020204" pitchFamily="34" charset="0"/>
                <a:ea typeface="+mn-ea"/>
                <a:cs typeface="+mn-cs"/>
              </a:rPr>
              <a:t>        Selected best-performing model for deployment.</a:t>
            </a:r>
          </a:p>
          <a:p>
            <a:pPr marL="0" indent="0">
              <a:spcBef>
                <a:spcPts val="1400"/>
              </a:spcBef>
              <a:buNone/>
            </a:pPr>
            <a:r>
              <a:rPr lang="en-US" sz="1800" dirty="0">
                <a:solidFill>
                  <a:schemeClr val="accent3">
                    <a:lumMod val="25000"/>
                  </a:schemeClr>
                </a:solidFill>
                <a:latin typeface="Abadi"/>
              </a:rPr>
              <a:t>Code and process details available in GitHub Notebook:</a:t>
            </a:r>
          </a:p>
          <a:p>
            <a:pPr marL="0" indent="0" algn="l" rtl="0" eaLnBrk="1" latinLnBrk="0" hangingPunct="1">
              <a:spcBef>
                <a:spcPts val="1400"/>
              </a:spcBef>
              <a:spcAft>
                <a:spcPts val="0"/>
              </a:spcAft>
              <a:buNone/>
            </a:pPr>
            <a:r>
              <a:rPr lang="es-ES" sz="1800" dirty="0">
                <a:effectLst/>
                <a:hlinkClick r:id="rId3"/>
              </a:rPr>
              <a:t>https://github.com/jfrometa88/Applied-Data-Science-Capstone-IBM/blob/main/SpaceX-Machine-Learning-Prediction-Part-5-v1.ipynb</a:t>
            </a:r>
            <a:endParaRPr lang="es-ES" sz="1800" dirty="0">
              <a:effectLst/>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Predictive Analysis (Classification)</a:t>
            </a:r>
          </a:p>
        </p:txBody>
      </p:sp>
      <p:pic>
        <p:nvPicPr>
          <p:cNvPr id="6" name="Picture 5">
            <a:extLst>
              <a:ext uri="{FF2B5EF4-FFF2-40B4-BE49-F238E27FC236}">
                <a16:creationId xmlns:a16="http://schemas.microsoft.com/office/drawing/2014/main" id="{6194F2DF-BC49-4D18-83AF-8F0966FCC9E9}"/>
              </a:ext>
            </a:extLst>
          </p:cNvPr>
          <p:cNvPicPr>
            <a:picLocks noChangeAspect="1"/>
          </p:cNvPicPr>
          <p:nvPr/>
        </p:nvPicPr>
        <p:blipFill>
          <a:blip r:embed="rId4"/>
          <a:stretch>
            <a:fillRect/>
          </a:stretch>
        </p:blipFill>
        <p:spPr>
          <a:xfrm>
            <a:off x="6313716" y="1358537"/>
            <a:ext cx="5612419" cy="4532812"/>
          </a:xfrm>
          <a:prstGeom prst="rect">
            <a:avLst/>
          </a:prstGeom>
        </p:spPr>
      </p:pic>
    </p:spTree>
    <p:extLst>
      <p:ext uri="{BB962C8B-B14F-4D97-AF65-F5344CB8AC3E}">
        <p14:creationId xmlns:p14="http://schemas.microsoft.com/office/powerpoint/2010/main" val="3885136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13510" y="1467703"/>
            <a:ext cx="10698480" cy="162166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1200" b="1" dirty="0">
                <a:solidFill>
                  <a:schemeClr val="accent3">
                    <a:lumMod val="25000"/>
                  </a:schemeClr>
                </a:solidFill>
                <a:latin typeface="Abadi" panose="020B0604020104020204" pitchFamily="34" charset="0"/>
              </a:rPr>
              <a:t>Exploratory data analysis results</a:t>
            </a:r>
          </a:p>
          <a:p>
            <a:pPr marL="0" indent="0" algn="just">
              <a:lnSpc>
                <a:spcPct val="100000"/>
              </a:lnSpc>
              <a:spcBef>
                <a:spcPts val="1400"/>
              </a:spcBef>
              <a:buNone/>
            </a:pPr>
            <a:r>
              <a:rPr lang="en-US" sz="9600" b="1" dirty="0">
                <a:solidFill>
                  <a:schemeClr val="accent3">
                    <a:lumMod val="25000"/>
                  </a:schemeClr>
                </a:solidFill>
                <a:latin typeface="Abadi" panose="020B0604020104020204" pitchFamily="34" charset="0"/>
              </a:rPr>
              <a:t>Visualization for Key Patterns:</a:t>
            </a:r>
          </a:p>
          <a:p>
            <a:pPr algn="just">
              <a:lnSpc>
                <a:spcPct val="100000"/>
              </a:lnSpc>
              <a:spcBef>
                <a:spcPts val="1400"/>
              </a:spcBef>
            </a:pPr>
            <a:r>
              <a:rPr lang="en-US" sz="9600" dirty="0">
                <a:solidFill>
                  <a:schemeClr val="accent3">
                    <a:lumMod val="25000"/>
                  </a:schemeClr>
                </a:solidFill>
                <a:latin typeface="Abadi" panose="020B0604020104020204" pitchFamily="34" charset="0"/>
              </a:rPr>
              <a:t>    Launch Sites and Success: Compared launch sites and payloads to see which sites consistently perform better.</a:t>
            </a:r>
          </a:p>
          <a:p>
            <a:pPr algn="just">
              <a:lnSpc>
                <a:spcPct val="100000"/>
              </a:lnSpc>
              <a:spcBef>
                <a:spcPts val="1400"/>
              </a:spcBef>
            </a:pPr>
            <a:r>
              <a:rPr lang="en-US" sz="9600" dirty="0">
                <a:solidFill>
                  <a:schemeClr val="accent3">
                    <a:lumMod val="25000"/>
                  </a:schemeClr>
                </a:solidFill>
                <a:latin typeface="Abadi" panose="020B0604020104020204" pitchFamily="34" charset="0"/>
              </a:rPr>
              <a:t>    Orbit Success Rates: Identified orbits with higher success rates to inform mission planning.</a:t>
            </a:r>
          </a:p>
          <a:p>
            <a:pPr algn="just">
              <a:lnSpc>
                <a:spcPct val="100000"/>
              </a:lnSpc>
              <a:spcBef>
                <a:spcPts val="1400"/>
              </a:spcBef>
            </a:pPr>
            <a:r>
              <a:rPr lang="en-US" sz="9600" dirty="0">
                <a:solidFill>
                  <a:schemeClr val="accent3">
                    <a:lumMod val="25000"/>
                  </a:schemeClr>
                </a:solidFill>
                <a:latin typeface="Abadi" panose="020B0604020104020204" pitchFamily="34" charset="0"/>
              </a:rPr>
              <a:t>    Success Over Time: Tracked trends in SpaceX’s success rates to spot improvements.</a:t>
            </a:r>
          </a:p>
          <a:p>
            <a:pPr marL="0" indent="0" algn="just">
              <a:lnSpc>
                <a:spcPct val="100000"/>
              </a:lnSpc>
              <a:spcBef>
                <a:spcPts val="1400"/>
              </a:spcBef>
              <a:buNone/>
            </a:pPr>
            <a:r>
              <a:rPr lang="en-US" sz="9600" b="1" dirty="0">
                <a:solidFill>
                  <a:schemeClr val="accent3">
                    <a:lumMod val="25000"/>
                  </a:schemeClr>
                </a:solidFill>
                <a:latin typeface="Abadi" panose="020B0604020104020204" pitchFamily="34" charset="0"/>
              </a:rPr>
              <a:t>SQL Queries for Targeted Insights:</a:t>
            </a:r>
          </a:p>
          <a:p>
            <a:pPr algn="just">
              <a:lnSpc>
                <a:spcPct val="100000"/>
              </a:lnSpc>
              <a:spcBef>
                <a:spcPts val="1400"/>
              </a:spcBef>
            </a:pPr>
            <a:r>
              <a:rPr lang="en-US" sz="9600" dirty="0">
                <a:solidFill>
                  <a:schemeClr val="accent3">
                    <a:lumMod val="25000"/>
                  </a:schemeClr>
                </a:solidFill>
                <a:latin typeface="Abadi" panose="020B0604020104020204" pitchFamily="34" charset="0"/>
              </a:rPr>
              <a:t>    Site and Payload Distribution: Mapped out launch site use and NASA's payload contributions.</a:t>
            </a:r>
          </a:p>
          <a:p>
            <a:pPr algn="just">
              <a:lnSpc>
                <a:spcPct val="100000"/>
              </a:lnSpc>
              <a:spcBef>
                <a:spcPts val="1400"/>
              </a:spcBef>
            </a:pPr>
            <a:r>
              <a:rPr lang="en-US" sz="9600" dirty="0">
                <a:solidFill>
                  <a:schemeClr val="accent3">
                    <a:lumMod val="25000"/>
                  </a:schemeClr>
                </a:solidFill>
                <a:latin typeface="Abadi" panose="020B0604020104020204" pitchFamily="34" charset="0"/>
              </a:rPr>
              <a:t>    Landing and Outcome Patterns: Analyzed milestones in reusability, success/failure counts, and patterns in failed drone landings.</a:t>
            </a:r>
          </a:p>
          <a:p>
            <a:pPr>
              <a:lnSpc>
                <a:spcPct val="100000"/>
              </a:lnSpc>
              <a:spcBef>
                <a:spcPts val="1400"/>
              </a:spcBef>
            </a:pPr>
            <a:endParaRPr lang="en-US" sz="7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198328"/>
            <a:ext cx="7068725"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Interactive analytics demo in screenshots</a:t>
            </a:r>
          </a:p>
          <a:p>
            <a:pPr lvl="1"/>
            <a:endParaRPr lang="en-US" sz="1800" b="1" dirty="0">
              <a:latin typeface="Abadi" panose="020B0604020104020204" pitchFamily="34" charset="0"/>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pSp>
        <p:nvGrpSpPr>
          <p:cNvPr id="14" name="Group 13">
            <a:extLst>
              <a:ext uri="{FF2B5EF4-FFF2-40B4-BE49-F238E27FC236}">
                <a16:creationId xmlns:a16="http://schemas.microsoft.com/office/drawing/2014/main" id="{9C52A712-88CD-47E4-93F5-11293A860326}"/>
              </a:ext>
            </a:extLst>
          </p:cNvPr>
          <p:cNvGrpSpPr/>
          <p:nvPr/>
        </p:nvGrpSpPr>
        <p:grpSpPr>
          <a:xfrm>
            <a:off x="248194" y="1899185"/>
            <a:ext cx="11573692" cy="4723683"/>
            <a:chOff x="248194" y="1899186"/>
            <a:chExt cx="11573692" cy="4416292"/>
          </a:xfrm>
        </p:grpSpPr>
        <p:pic>
          <p:nvPicPr>
            <p:cNvPr id="3" name="Picture 2">
              <a:extLst>
                <a:ext uri="{FF2B5EF4-FFF2-40B4-BE49-F238E27FC236}">
                  <a16:creationId xmlns:a16="http://schemas.microsoft.com/office/drawing/2014/main" id="{211781D9-D1F3-47CF-ADA9-8B68BA10CEFB}"/>
                </a:ext>
              </a:extLst>
            </p:cNvPr>
            <p:cNvPicPr>
              <a:picLocks noChangeAspect="1"/>
            </p:cNvPicPr>
            <p:nvPr/>
          </p:nvPicPr>
          <p:blipFill>
            <a:blip r:embed="rId3"/>
            <a:stretch>
              <a:fillRect/>
            </a:stretch>
          </p:blipFill>
          <p:spPr>
            <a:xfrm>
              <a:off x="248194" y="2005152"/>
              <a:ext cx="5290457" cy="2162441"/>
            </a:xfrm>
            <a:prstGeom prst="rect">
              <a:avLst/>
            </a:prstGeom>
          </p:spPr>
        </p:pic>
        <p:pic>
          <p:nvPicPr>
            <p:cNvPr id="6" name="Picture 5">
              <a:extLst>
                <a:ext uri="{FF2B5EF4-FFF2-40B4-BE49-F238E27FC236}">
                  <a16:creationId xmlns:a16="http://schemas.microsoft.com/office/drawing/2014/main" id="{CA38408F-4A02-487C-B460-9327E8737E06}"/>
                </a:ext>
              </a:extLst>
            </p:cNvPr>
            <p:cNvPicPr>
              <a:picLocks noChangeAspect="1"/>
            </p:cNvPicPr>
            <p:nvPr/>
          </p:nvPicPr>
          <p:blipFill>
            <a:blip r:embed="rId4"/>
            <a:stretch>
              <a:fillRect/>
            </a:stretch>
          </p:blipFill>
          <p:spPr>
            <a:xfrm>
              <a:off x="470265" y="4153036"/>
              <a:ext cx="5068386" cy="2162442"/>
            </a:xfrm>
            <a:prstGeom prst="rect">
              <a:avLst/>
            </a:prstGeom>
          </p:spPr>
        </p:pic>
        <p:pic>
          <p:nvPicPr>
            <p:cNvPr id="11" name="Picture 10">
              <a:extLst>
                <a:ext uri="{FF2B5EF4-FFF2-40B4-BE49-F238E27FC236}">
                  <a16:creationId xmlns:a16="http://schemas.microsoft.com/office/drawing/2014/main" id="{23D2D674-CCF2-4709-8825-5E93D1CD6B8A}"/>
                </a:ext>
              </a:extLst>
            </p:cNvPr>
            <p:cNvPicPr>
              <a:picLocks noChangeAspect="1"/>
            </p:cNvPicPr>
            <p:nvPr/>
          </p:nvPicPr>
          <p:blipFill>
            <a:blip r:embed="rId5"/>
            <a:stretch>
              <a:fillRect/>
            </a:stretch>
          </p:blipFill>
          <p:spPr>
            <a:xfrm>
              <a:off x="5538651" y="1899186"/>
              <a:ext cx="6283235" cy="2069966"/>
            </a:xfrm>
            <a:prstGeom prst="rect">
              <a:avLst/>
            </a:prstGeom>
          </p:spPr>
        </p:pic>
        <p:pic>
          <p:nvPicPr>
            <p:cNvPr id="13" name="Picture 12">
              <a:extLst>
                <a:ext uri="{FF2B5EF4-FFF2-40B4-BE49-F238E27FC236}">
                  <a16:creationId xmlns:a16="http://schemas.microsoft.com/office/drawing/2014/main" id="{9DD9132D-428D-4A26-8F70-A69C521483A6}"/>
                </a:ext>
              </a:extLst>
            </p:cNvPr>
            <p:cNvPicPr>
              <a:picLocks noChangeAspect="1"/>
            </p:cNvPicPr>
            <p:nvPr/>
          </p:nvPicPr>
          <p:blipFill>
            <a:blip r:embed="rId6"/>
            <a:stretch>
              <a:fillRect/>
            </a:stretch>
          </p:blipFill>
          <p:spPr>
            <a:xfrm>
              <a:off x="5538651" y="4075118"/>
              <a:ext cx="6283235" cy="2187614"/>
            </a:xfrm>
            <a:prstGeom prst="rect">
              <a:avLst/>
            </a:prstGeom>
          </p:spPr>
        </p:pic>
      </p:grpSp>
    </p:spTree>
    <p:extLst>
      <p:ext uri="{BB962C8B-B14F-4D97-AF65-F5344CB8AC3E}">
        <p14:creationId xmlns:p14="http://schemas.microsoft.com/office/powerpoint/2010/main" val="164048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35577" y="1415452"/>
            <a:ext cx="10818223" cy="4610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600" b="1" dirty="0">
                <a:solidFill>
                  <a:schemeClr val="accent3">
                    <a:lumMod val="25000"/>
                  </a:schemeClr>
                </a:solidFill>
                <a:latin typeface="Abadi" panose="020B0604020104020204" pitchFamily="34" charset="0"/>
              </a:rPr>
              <a:t>Predictive analysis results</a:t>
            </a:r>
          </a:p>
          <a:p>
            <a:pPr algn="just">
              <a:lnSpc>
                <a:spcPct val="100000"/>
              </a:lnSpc>
              <a:spcBef>
                <a:spcPts val="1400"/>
              </a:spcBef>
            </a:pPr>
            <a:r>
              <a:rPr lang="en-US" sz="2200" dirty="0">
                <a:solidFill>
                  <a:schemeClr val="accent3">
                    <a:lumMod val="25000"/>
                  </a:schemeClr>
                </a:solidFill>
                <a:latin typeface="Abadi" panose="020B0604020104020204" pitchFamily="34" charset="0"/>
              </a:rPr>
              <a:t>Trained multiple classification models: Logistic Regression, SVM, Decision Tree, KNN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hyperparameter tuning. </a:t>
            </a:r>
          </a:p>
          <a:p>
            <a:pPr algn="just">
              <a:lnSpc>
                <a:spcPct val="100000"/>
              </a:lnSpc>
              <a:spcBef>
                <a:spcPts val="1400"/>
              </a:spcBef>
            </a:pPr>
            <a:r>
              <a:rPr lang="en-US" sz="2200" dirty="0">
                <a:solidFill>
                  <a:schemeClr val="accent3">
                    <a:lumMod val="25000"/>
                  </a:schemeClr>
                </a:solidFill>
                <a:latin typeface="Abadi" panose="020B0604020104020204" pitchFamily="34" charset="0"/>
              </a:rPr>
              <a:t>Decision Tree Classifier was the best model with the highest classification accuracy (0.9444) and F1 score of 0.96.</a:t>
            </a:r>
          </a:p>
          <a:p>
            <a:pPr algn="just">
              <a:lnSpc>
                <a:spcPct val="100000"/>
              </a:lnSpc>
              <a:spcBef>
                <a:spcPts val="1400"/>
              </a:spcBef>
            </a:pPr>
            <a:r>
              <a:rPr lang="en-US" sz="2400" kern="1200" dirty="0">
                <a:solidFill>
                  <a:srgbClr val="292929"/>
                </a:solidFill>
                <a:effectLst/>
                <a:latin typeface="Abadi" panose="020B0604020104020204" pitchFamily="34" charset="0"/>
                <a:ea typeface="+mn-ea"/>
                <a:cs typeface="+mn-cs"/>
              </a:rPr>
              <a:t> Identified and visualized top features affecting model performance for Logistic Regression and Decision Tree models.</a:t>
            </a:r>
          </a:p>
          <a:p>
            <a:pPr algn="just">
              <a:lnSpc>
                <a:spcPct val="100000"/>
              </a:lnSpc>
              <a:spcBef>
                <a:spcPts val="1400"/>
              </a:spcBef>
            </a:pPr>
            <a:r>
              <a:rPr lang="en-US" sz="2400" dirty="0">
                <a:solidFill>
                  <a:srgbClr val="292929"/>
                </a:solidFill>
                <a:latin typeface="Abadi" panose="020B0604020104020204" pitchFamily="34" charset="0"/>
              </a:rPr>
              <a:t>Legs and </a:t>
            </a:r>
            <a:r>
              <a:rPr lang="en-US" sz="2400" dirty="0" err="1">
                <a:solidFill>
                  <a:srgbClr val="292929"/>
                </a:solidFill>
                <a:latin typeface="Abadi" panose="020B0604020104020204" pitchFamily="34" charset="0"/>
              </a:rPr>
              <a:t>ReusedCount</a:t>
            </a:r>
            <a:r>
              <a:rPr lang="en-US" sz="2400" dirty="0">
                <a:solidFill>
                  <a:srgbClr val="292929"/>
                </a:solidFill>
                <a:latin typeface="Abadi" panose="020B0604020104020204" pitchFamily="34" charset="0"/>
              </a:rPr>
              <a:t> appears to be the most importance features among others.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979657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2881" y="5134567"/>
            <a:ext cx="10959738" cy="1566679"/>
          </a:xfrm>
          <a:prstGeom prst="rect">
            <a:avLst/>
          </a:prstGeom>
        </p:spPr>
        <p:txBody>
          <a:bodyPr>
            <a:noAutofit/>
          </a:bodyPr>
          <a:lstStyle/>
          <a:p>
            <a:pPr algn="just">
              <a:lnSpc>
                <a:spcPct val="100000"/>
              </a:lnSpc>
              <a:spcBef>
                <a:spcPts val="1400"/>
              </a:spcBef>
            </a:pPr>
            <a:r>
              <a:rPr lang="en-US" sz="1600" dirty="0">
                <a:solidFill>
                  <a:schemeClr val="accent3">
                    <a:lumMod val="25000"/>
                  </a:schemeClr>
                </a:solidFill>
                <a:latin typeface="Abadi" panose="020B0604020104020204" pitchFamily="34" charset="0"/>
              </a:rPr>
              <a:t>The plot suggests that CCAFS SLC 40 and KSC LC 39A are the primary sites for launches, while VAFB SLC 4E is used less frequently.</a:t>
            </a:r>
          </a:p>
          <a:p>
            <a:pPr algn="just">
              <a:lnSpc>
                <a:spcPct val="100000"/>
              </a:lnSpc>
              <a:spcBef>
                <a:spcPts val="1400"/>
              </a:spcBef>
            </a:pPr>
            <a:r>
              <a:rPr lang="en-US" sz="1600" dirty="0">
                <a:solidFill>
                  <a:schemeClr val="accent3">
                    <a:lumMod val="25000"/>
                  </a:schemeClr>
                </a:solidFill>
                <a:latin typeface="Abadi" panose="020B0604020104020204" pitchFamily="34" charset="0"/>
              </a:rPr>
              <a:t>Despite fewer launches, VAFB SLC 4E shows a strong trend of success, indicating that this site might be used selectively.</a:t>
            </a:r>
          </a:p>
          <a:p>
            <a:pPr algn="just">
              <a:lnSpc>
                <a:spcPct val="100000"/>
              </a:lnSpc>
              <a:spcBef>
                <a:spcPts val="1400"/>
              </a:spcBef>
            </a:pPr>
            <a:r>
              <a:rPr lang="en-US" sz="1600" dirty="0">
                <a:solidFill>
                  <a:schemeClr val="accent3">
                    <a:lumMod val="25000"/>
                  </a:schemeClr>
                </a:solidFill>
                <a:latin typeface="Abadi" panose="020B0604020104020204" pitchFamily="34" charset="0"/>
              </a:rPr>
              <a:t>Failures are more common in the early flight numbers, especially for launches from CCAFS SLC 40. This trend suggests a learning curve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113C851-1A4D-4CF4-9184-7BF52631670D}"/>
              </a:ext>
            </a:extLst>
          </p:cNvPr>
          <p:cNvPicPr>
            <a:picLocks noChangeAspect="1"/>
          </p:cNvPicPr>
          <p:nvPr/>
        </p:nvPicPr>
        <p:blipFill>
          <a:blip r:embed="rId3"/>
          <a:stretch>
            <a:fillRect/>
          </a:stretch>
        </p:blipFill>
        <p:spPr>
          <a:xfrm>
            <a:off x="182881" y="1379872"/>
            <a:ext cx="11534501" cy="361927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7201" y="5221661"/>
            <a:ext cx="11325496" cy="120555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chart highlights that heavier payloads (above 8000 Kg.) tend to have a higher success rate, possibly due to added caution, better planning, or more reliable rocket configurations.</a:t>
            </a:r>
          </a:p>
          <a:p>
            <a:pPr>
              <a:lnSpc>
                <a:spcPct val="100000"/>
              </a:lnSpc>
              <a:spcBef>
                <a:spcPts val="1400"/>
              </a:spcBef>
            </a:pPr>
            <a:r>
              <a:rPr lang="en-US" sz="2200" dirty="0">
                <a:solidFill>
                  <a:schemeClr val="accent3">
                    <a:lumMod val="25000"/>
                  </a:schemeClr>
                </a:solidFill>
                <a:latin typeface="Abadi" panose="020B0604020104020204" pitchFamily="34" charset="0"/>
              </a:rPr>
              <a:t>There is not clear additional patterns remarking difference across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A80F0C7-7D08-4701-AF8D-DE0188E07B43}"/>
              </a:ext>
            </a:extLst>
          </p:cNvPr>
          <p:cNvPicPr>
            <a:picLocks noChangeAspect="1"/>
          </p:cNvPicPr>
          <p:nvPr/>
        </p:nvPicPr>
        <p:blipFill>
          <a:blip r:embed="rId3"/>
          <a:stretch>
            <a:fillRect/>
          </a:stretch>
        </p:blipFill>
        <p:spPr>
          <a:xfrm>
            <a:off x="457201" y="1332411"/>
            <a:ext cx="11325496" cy="364453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6389" y="5650791"/>
            <a:ext cx="10528663" cy="9982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are the most successful orbits (100% or near).</a:t>
            </a:r>
          </a:p>
          <a:p>
            <a:pPr>
              <a:lnSpc>
                <a:spcPct val="100000"/>
              </a:lnSpc>
              <a:spcBef>
                <a:spcPts val="1400"/>
              </a:spcBef>
            </a:pPr>
            <a:r>
              <a:rPr lang="en-US" sz="2200" dirty="0">
                <a:solidFill>
                  <a:schemeClr val="accent3">
                    <a:lumMod val="25000"/>
                  </a:schemeClr>
                </a:solidFill>
                <a:latin typeface="Abadi" panose="020B0604020104020204" pitchFamily="34" charset="0"/>
              </a:rPr>
              <a:t>GTO presents the poorest success rate (under 60%).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A3E3F182-7A71-47B0-9CFC-19BA663AFE58}"/>
              </a:ext>
            </a:extLst>
          </p:cNvPr>
          <p:cNvPicPr>
            <a:picLocks noChangeAspect="1"/>
          </p:cNvPicPr>
          <p:nvPr/>
        </p:nvPicPr>
        <p:blipFill>
          <a:blip r:embed="rId3"/>
          <a:stretch>
            <a:fillRect/>
          </a:stretch>
        </p:blipFill>
        <p:spPr>
          <a:xfrm>
            <a:off x="609589" y="1358537"/>
            <a:ext cx="10972822" cy="418439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494871"/>
            <a:ext cx="10137475" cy="747641"/>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ISS and GTO present more flights than others with a mix of success and failures, specially in GTO.</a:t>
            </a:r>
          </a:p>
          <a:p>
            <a:pPr>
              <a:lnSpc>
                <a:spcPct val="100000"/>
              </a:lnSpc>
              <a:spcBef>
                <a:spcPts val="1400"/>
              </a:spcBef>
            </a:pPr>
            <a:r>
              <a:rPr lang="en-US" sz="2000" dirty="0">
                <a:latin typeface="Abadi" panose="020B0604020104020204" pitchFamily="34" charset="0"/>
              </a:rPr>
              <a:t>In LEO orbit the Success appears related to the number of flights.</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7FCB1A7-2E7B-4983-9E79-BFF7BFDC1ACC}"/>
              </a:ext>
            </a:extLst>
          </p:cNvPr>
          <p:cNvPicPr>
            <a:picLocks noChangeAspect="1"/>
          </p:cNvPicPr>
          <p:nvPr/>
        </p:nvPicPr>
        <p:blipFill>
          <a:blip r:embed="rId3"/>
          <a:stretch>
            <a:fillRect/>
          </a:stretch>
        </p:blipFill>
        <p:spPr>
          <a:xfrm>
            <a:off x="496389" y="1345475"/>
            <a:ext cx="10961583" cy="378822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2069" y="5348933"/>
            <a:ext cx="10912538" cy="1273936"/>
          </a:xfrm>
          <a:prstGeom prst="rect">
            <a:avLst/>
          </a:prstGeom>
        </p:spPr>
        <p:txBody>
          <a:bodyPr>
            <a:normAutofit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With the increase of payload mass the successful landing or positive landing rate are more for Polar, LEO and ISS, although not great evidence is provided.</a:t>
            </a:r>
          </a:p>
          <a:p>
            <a:pPr algn="just">
              <a:lnSpc>
                <a:spcPct val="100000"/>
              </a:lnSpc>
              <a:spcBef>
                <a:spcPts val="1400"/>
              </a:spcBef>
            </a:pPr>
            <a:r>
              <a:rPr lang="en-US" sz="2200" dirty="0">
                <a:solidFill>
                  <a:schemeClr val="accent3">
                    <a:lumMod val="25000"/>
                  </a:schemeClr>
                </a:solidFill>
                <a:latin typeface="Abadi" panose="020B0604020104020204" pitchFamily="34" charset="0"/>
              </a:rPr>
              <a:t>Not clear patterns for the others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4F1F913-5D93-4AAC-AB92-B6F79CA5D76F}"/>
              </a:ext>
            </a:extLst>
          </p:cNvPr>
          <p:cNvPicPr>
            <a:picLocks noChangeAspect="1"/>
          </p:cNvPicPr>
          <p:nvPr/>
        </p:nvPicPr>
        <p:blipFill>
          <a:blip r:embed="rId3"/>
          <a:stretch>
            <a:fillRect/>
          </a:stretch>
        </p:blipFill>
        <p:spPr>
          <a:xfrm>
            <a:off x="509451" y="1332411"/>
            <a:ext cx="10912538" cy="392356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95943" y="1345474"/>
            <a:ext cx="11704319" cy="4973875"/>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600" b="1" dirty="0">
                <a:solidFill>
                  <a:schemeClr val="accent3">
                    <a:lumMod val="25000"/>
                  </a:schemeClr>
                </a:solidFill>
                <a:latin typeface="Abadi" panose="020B0604020104020204" pitchFamily="34" charset="0"/>
              </a:rPr>
              <a:t>Summary of methodologies</a:t>
            </a:r>
          </a:p>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Data Collection:</a:t>
            </a:r>
          </a:p>
          <a:p>
            <a:pPr marL="228600" lvl="1" algn="just">
              <a:lnSpc>
                <a:spcPct val="100000"/>
              </a:lnSpc>
              <a:spcBef>
                <a:spcPts val="1400"/>
              </a:spcBef>
            </a:pPr>
            <a:r>
              <a:rPr lang="en-US" sz="2200" dirty="0">
                <a:solidFill>
                  <a:schemeClr val="accent3">
                    <a:lumMod val="25000"/>
                  </a:schemeClr>
                </a:solidFill>
                <a:latin typeface="Abadi" panose="020B0604020104020204" pitchFamily="34" charset="0"/>
              </a:rPr>
              <a:t>Accessed data from SpaceX API and Wikipedia including web scraping.</a:t>
            </a:r>
          </a:p>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Data Processing:</a:t>
            </a:r>
          </a:p>
          <a:p>
            <a:pPr marL="228600" lvl="1" algn="just">
              <a:lnSpc>
                <a:spcPct val="100000"/>
              </a:lnSpc>
              <a:spcBef>
                <a:spcPts val="1400"/>
              </a:spcBef>
            </a:pPr>
            <a:r>
              <a:rPr lang="en-US" sz="2200" dirty="0">
                <a:solidFill>
                  <a:schemeClr val="accent3">
                    <a:lumMod val="25000"/>
                  </a:schemeClr>
                </a:solidFill>
                <a:latin typeface="Abadi" panose="020B0604020104020204" pitchFamily="34" charset="0"/>
              </a:rPr>
              <a:t>Collected, filtered, and cleaned data from separate sources and stored in CSV files.</a:t>
            </a:r>
          </a:p>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Exploratory Data Analysis (EDA):</a:t>
            </a:r>
          </a:p>
          <a:p>
            <a:pPr marL="228600" lvl="1" algn="just">
              <a:lnSpc>
                <a:spcPct val="100000"/>
              </a:lnSpc>
              <a:spcBef>
                <a:spcPts val="1400"/>
              </a:spcBef>
            </a:pPr>
            <a:r>
              <a:rPr lang="en-US" sz="2200" dirty="0">
                <a:solidFill>
                  <a:schemeClr val="accent3">
                    <a:lumMod val="25000"/>
                  </a:schemeClr>
                </a:solidFill>
                <a:latin typeface="Abadi" panose="020B0604020104020204" pitchFamily="34" charset="0"/>
              </a:rPr>
              <a:t>Generated visualizations to examine launch site performance, orbit success rates, and success trends over time, also perform SQL queries to analyze launch site usage, NASA payload contributions, and landing outcomes.</a:t>
            </a:r>
          </a:p>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Interactive Visualization Tools:</a:t>
            </a:r>
          </a:p>
          <a:p>
            <a:pPr marL="228600" lvl="1" algn="just">
              <a:lnSpc>
                <a:spcPct val="100000"/>
              </a:lnSpc>
              <a:spcBef>
                <a:spcPts val="1400"/>
              </a:spcBef>
            </a:pPr>
            <a:r>
              <a:rPr lang="en-US" sz="2200" dirty="0">
                <a:solidFill>
                  <a:schemeClr val="accent3">
                    <a:lumMod val="25000"/>
                  </a:schemeClr>
                </a:solidFill>
                <a:latin typeface="Abadi" panose="020B0604020104020204" pitchFamily="34" charset="0"/>
              </a:rPr>
              <a:t>Developed interactive maps and charts using Folium and Dash for dynamic data exploration.</a:t>
            </a:r>
          </a:p>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Predictive Modeling:</a:t>
            </a:r>
          </a:p>
          <a:p>
            <a:pPr marL="228600" lvl="1" algn="just">
              <a:lnSpc>
                <a:spcPct val="100000"/>
              </a:lnSpc>
              <a:spcBef>
                <a:spcPts val="1400"/>
              </a:spcBef>
            </a:pPr>
            <a:r>
              <a:rPr lang="en-US" sz="2200" dirty="0">
                <a:solidFill>
                  <a:schemeClr val="accent3">
                    <a:lumMod val="25000"/>
                  </a:schemeClr>
                </a:solidFill>
                <a:latin typeface="Abadi" panose="020B0604020104020204" pitchFamily="34" charset="0"/>
              </a:rPr>
              <a:t>Trained multiple models (Logistic Regression, SVM, Decision Tree, KNN) with hyperparameter tuning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identified the most accurate model and analyzed key features influencing performance.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8194" y="5434149"/>
            <a:ext cx="10789919" cy="1084502"/>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There is a clear trend to get better Launch Success rate over the years, occasionally decreases like in 2018 and 2020.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479334D-F7ED-4F87-AA86-D3372697776A}"/>
              </a:ext>
            </a:extLst>
          </p:cNvPr>
          <p:cNvPicPr>
            <a:picLocks noChangeAspect="1"/>
          </p:cNvPicPr>
          <p:nvPr/>
        </p:nvPicPr>
        <p:blipFill>
          <a:blip r:embed="rId3"/>
          <a:stretch>
            <a:fillRect/>
          </a:stretch>
        </p:blipFill>
        <p:spPr>
          <a:xfrm>
            <a:off x="609589" y="1345474"/>
            <a:ext cx="10972822" cy="40886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96989"/>
            <a:ext cx="10072161" cy="8229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as appear in the picture.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4686456-63ED-4697-8112-C12B9E57701D}"/>
              </a:ext>
            </a:extLst>
          </p:cNvPr>
          <p:cNvPicPr>
            <a:picLocks noChangeAspect="1"/>
          </p:cNvPicPr>
          <p:nvPr/>
        </p:nvPicPr>
        <p:blipFill>
          <a:blip r:embed="rId3"/>
          <a:stretch>
            <a:fillRect/>
          </a:stretch>
        </p:blipFill>
        <p:spPr>
          <a:xfrm>
            <a:off x="696039" y="1449976"/>
            <a:ext cx="10589572" cy="337021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38404"/>
            <a:ext cx="9745589" cy="110857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Only 1 launch site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The query retrieves 5 records from launch site CCAFS LC-40.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70D7601-D3B3-4A50-B490-07FB8C3802BF}"/>
              </a:ext>
            </a:extLst>
          </p:cNvPr>
          <p:cNvPicPr>
            <a:picLocks noChangeAspect="1"/>
          </p:cNvPicPr>
          <p:nvPr/>
        </p:nvPicPr>
        <p:blipFill>
          <a:blip r:embed="rId3"/>
          <a:stretch>
            <a:fillRect/>
          </a:stretch>
        </p:blipFill>
        <p:spPr>
          <a:xfrm>
            <a:off x="770011" y="1388343"/>
            <a:ext cx="10515600" cy="354941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48195"/>
            <a:ext cx="9745589" cy="10972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F564483-2817-4E53-9EFF-CEE80F1FA8DA}"/>
              </a:ext>
            </a:extLst>
          </p:cNvPr>
          <p:cNvPicPr>
            <a:picLocks noChangeAspect="1"/>
          </p:cNvPicPr>
          <p:nvPr/>
        </p:nvPicPr>
        <p:blipFill>
          <a:blip r:embed="rId3"/>
          <a:stretch>
            <a:fillRect/>
          </a:stretch>
        </p:blipFill>
        <p:spPr>
          <a:xfrm>
            <a:off x="653170" y="1528353"/>
            <a:ext cx="10804801" cy="299139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59829"/>
            <a:ext cx="9889281" cy="10171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F058B39-6D3E-468D-BE00-6172BB107185}"/>
              </a:ext>
            </a:extLst>
          </p:cNvPr>
          <p:cNvPicPr>
            <a:picLocks noChangeAspect="1"/>
          </p:cNvPicPr>
          <p:nvPr/>
        </p:nvPicPr>
        <p:blipFill>
          <a:blip r:embed="rId3"/>
          <a:stretch>
            <a:fillRect/>
          </a:stretch>
        </p:blipFill>
        <p:spPr>
          <a:xfrm>
            <a:off x="770010" y="1443351"/>
            <a:ext cx="10515599" cy="280207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98571"/>
            <a:ext cx="10098287" cy="12783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December 22, 2015 was the date of the first successful landing outcome on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BF6F2F5-DC75-4C0C-A371-F0C0BE419164}"/>
              </a:ext>
            </a:extLst>
          </p:cNvPr>
          <p:cNvPicPr>
            <a:picLocks noChangeAspect="1"/>
          </p:cNvPicPr>
          <p:nvPr/>
        </p:nvPicPr>
        <p:blipFill>
          <a:blip r:embed="rId3"/>
          <a:stretch>
            <a:fillRect/>
          </a:stretch>
        </p:blipFill>
        <p:spPr>
          <a:xfrm>
            <a:off x="770011" y="1345474"/>
            <a:ext cx="10515599" cy="29391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8389"/>
            <a:ext cx="9745589" cy="110857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4 boosters versions have successfully landed on drone ship and had payload mass greater than 4000 but less than 6000 as shown in picture.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884BD10-BF07-4F38-A5BC-BA8B22404C01}"/>
              </a:ext>
            </a:extLst>
          </p:cNvPr>
          <p:cNvPicPr>
            <a:picLocks noChangeAspect="1"/>
          </p:cNvPicPr>
          <p:nvPr/>
        </p:nvPicPr>
        <p:blipFill>
          <a:blip r:embed="rId3"/>
          <a:stretch>
            <a:fillRect/>
          </a:stretch>
        </p:blipFill>
        <p:spPr>
          <a:xfrm>
            <a:off x="677605" y="1344486"/>
            <a:ext cx="10515599" cy="333201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578" y="5094513"/>
            <a:ext cx="10332720" cy="1436916"/>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mission outcomes was 100 and just 1 failure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C8EB1A2-EABA-4EE5-8FEE-8BB1EB434CB7}"/>
              </a:ext>
            </a:extLst>
          </p:cNvPr>
          <p:cNvPicPr>
            <a:picLocks noChangeAspect="1"/>
          </p:cNvPicPr>
          <p:nvPr/>
        </p:nvPicPr>
        <p:blipFill>
          <a:blip r:embed="rId3"/>
          <a:stretch>
            <a:fillRect/>
          </a:stretch>
        </p:blipFill>
        <p:spPr>
          <a:xfrm>
            <a:off x="770010" y="1423851"/>
            <a:ext cx="10687962" cy="32721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577" y="5512525"/>
            <a:ext cx="10228217" cy="953873"/>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maximum payload mass was 15600 Kg., carried by 12 different booster versions.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8D62870-1777-4324-B709-EDF5F9F5A2D2}"/>
              </a:ext>
            </a:extLst>
          </p:cNvPr>
          <p:cNvPicPr>
            <a:picLocks noChangeAspect="1"/>
          </p:cNvPicPr>
          <p:nvPr/>
        </p:nvPicPr>
        <p:blipFill>
          <a:blip r:embed="rId3"/>
          <a:stretch>
            <a:fillRect/>
          </a:stretch>
        </p:blipFill>
        <p:spPr>
          <a:xfrm>
            <a:off x="770011" y="1345474"/>
            <a:ext cx="10515600" cy="418011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55326"/>
            <a:ext cx="10228916" cy="1121636"/>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2 different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occurs in year 2015, the query retrieves the booster versions, and launch site name.</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3AF2058-3FF8-4834-A240-43A1938DC4F0}"/>
              </a:ext>
            </a:extLst>
          </p:cNvPr>
          <p:cNvPicPr>
            <a:picLocks noChangeAspect="1"/>
          </p:cNvPicPr>
          <p:nvPr/>
        </p:nvPicPr>
        <p:blipFill>
          <a:blip r:embed="rId3"/>
          <a:stretch>
            <a:fillRect/>
          </a:stretch>
        </p:blipFill>
        <p:spPr>
          <a:xfrm>
            <a:off x="770012" y="1384663"/>
            <a:ext cx="10687960" cy="31481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22070" y="1483189"/>
            <a:ext cx="11235902" cy="508742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Tx/>
              <a:buSzTx/>
              <a:buNone/>
              <a:tabLst/>
              <a:defRPr/>
            </a:pPr>
            <a:r>
              <a:rPr kumimoji="0" lang="en-US" sz="2600" b="1"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all results</a:t>
            </a:r>
          </a:p>
          <a:p>
            <a:pPr marL="0" marR="0" lvl="0" indent="0" algn="l" defTabSz="914400" rtl="0" eaLnBrk="1" fontAlgn="auto" latinLnBrk="0" hangingPunct="1">
              <a:lnSpc>
                <a:spcPct val="100000"/>
              </a:lnSpc>
              <a:spcBef>
                <a:spcPts val="1400"/>
              </a:spcBef>
              <a:spcAft>
                <a:spcPts val="0"/>
              </a:spcAft>
              <a:buClrTx/>
              <a:buSzTx/>
              <a:buNone/>
              <a:tabLst/>
              <a:defRPr/>
            </a:pPr>
            <a:r>
              <a:rPr kumimoji="0" lang="en-US" sz="2200" b="1"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Launch Site Success: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Identified certain launch sites with consistently higher success rates, suggesting location impact on mission outcomes.</a:t>
            </a:r>
          </a:p>
          <a:p>
            <a:pPr marL="0" marR="0" lvl="0" indent="0" algn="l" defTabSz="914400" rtl="0" eaLnBrk="1" fontAlgn="auto" latinLnBrk="0" hangingPunct="1">
              <a:lnSpc>
                <a:spcPct val="100000"/>
              </a:lnSpc>
              <a:spcBef>
                <a:spcPts val="1400"/>
              </a:spcBef>
              <a:spcAft>
                <a:spcPts val="0"/>
              </a:spcAft>
              <a:buClrTx/>
              <a:buSzTx/>
              <a:buNone/>
              <a:tabLst/>
              <a:defRPr/>
            </a:pPr>
            <a:r>
              <a:rPr kumimoji="0" lang="en-US" sz="2200" b="1"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Orbit and Success Correlation:</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lang="en-US" sz="2200" dirty="0">
                <a:solidFill>
                  <a:srgbClr val="A5A5A5">
                    <a:lumMod val="25000"/>
                  </a:srgbClr>
                </a:solidFill>
                <a:latin typeface="Abadi" panose="020B0604020104020204" pitchFamily="34" charset="0"/>
              </a:rPr>
              <a:t> </a:t>
            </a: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Found specific orbits with higher success rates, providing insights for optimal mission planning.</a:t>
            </a:r>
          </a:p>
          <a:p>
            <a:pPr marL="0" marR="0" lvl="0" indent="0" algn="l" defTabSz="914400" rtl="0" eaLnBrk="1" fontAlgn="auto" latinLnBrk="0" hangingPunct="1">
              <a:lnSpc>
                <a:spcPct val="100000"/>
              </a:lnSpc>
              <a:spcBef>
                <a:spcPts val="1400"/>
              </a:spcBef>
              <a:spcAft>
                <a:spcPts val="0"/>
              </a:spcAft>
              <a:buClrTx/>
              <a:buSzTx/>
              <a:buNone/>
              <a:tabLst/>
              <a:defRPr/>
            </a:pPr>
            <a:r>
              <a:rPr kumimoji="0" lang="en-US" sz="2200" b="1"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Improvement Over Time:</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Observed a positive trend in success rates, indicating improvements due to technological advancements.</a:t>
            </a:r>
          </a:p>
          <a:p>
            <a:pPr marL="0" marR="0" lvl="0" indent="0" algn="l" defTabSz="914400" rtl="0" eaLnBrk="1" fontAlgn="auto" latinLnBrk="0" hangingPunct="1">
              <a:lnSpc>
                <a:spcPct val="100000"/>
              </a:lnSpc>
              <a:spcBef>
                <a:spcPts val="1400"/>
              </a:spcBef>
              <a:spcAft>
                <a:spcPts val="0"/>
              </a:spcAft>
              <a:buClrTx/>
              <a:buSzTx/>
              <a:buNone/>
              <a:tabLst/>
              <a:defRPr/>
            </a:pPr>
            <a:r>
              <a:rPr kumimoji="0" lang="en-US" sz="2200" b="1"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Model Performance:</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Best Model: Decision Tree Classifier with 0.9444 accuracy and 0.96 F1 score.</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Top Features: Legs and </a:t>
            </a:r>
            <a:r>
              <a:rPr kumimoji="0" lang="en-US" sz="22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ReusedCount</a:t>
            </a: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emerged as key indicators of success, emphasizing the role of reusability in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Executive Summary</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469812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21371"/>
            <a:ext cx="10072161" cy="1004072"/>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Failure (drone ship) occurs 5 times and Success (ground pad) occurs 3 times between the date 2010-06-04 and 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7991547-B5AC-43E3-A489-89B2C5E51E09}"/>
              </a:ext>
            </a:extLst>
          </p:cNvPr>
          <p:cNvPicPr>
            <a:picLocks noChangeAspect="1"/>
          </p:cNvPicPr>
          <p:nvPr/>
        </p:nvPicPr>
        <p:blipFill>
          <a:blip r:embed="rId3"/>
          <a:stretch>
            <a:fillRect/>
          </a:stretch>
        </p:blipFill>
        <p:spPr>
          <a:xfrm>
            <a:off x="770011" y="1384663"/>
            <a:ext cx="10515600" cy="359228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2442" y="5551713"/>
            <a:ext cx="10515599" cy="8754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sites are located on the Pacific and Atlantic coasts of United States of America. Specifically, in the states of Florida and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 Map</a:t>
            </a:r>
          </a:p>
        </p:txBody>
      </p:sp>
      <p:pic>
        <p:nvPicPr>
          <p:cNvPr id="6" name="Picture 5">
            <a:extLst>
              <a:ext uri="{FF2B5EF4-FFF2-40B4-BE49-F238E27FC236}">
                <a16:creationId xmlns:a16="http://schemas.microsoft.com/office/drawing/2014/main" id="{EA564B61-A0C9-4720-BC44-390BCFD1CCCE}"/>
              </a:ext>
            </a:extLst>
          </p:cNvPr>
          <p:cNvPicPr>
            <a:picLocks noChangeAspect="1"/>
          </p:cNvPicPr>
          <p:nvPr/>
        </p:nvPicPr>
        <p:blipFill>
          <a:blip r:embed="rId3"/>
          <a:stretch>
            <a:fillRect/>
          </a:stretch>
        </p:blipFill>
        <p:spPr>
          <a:xfrm>
            <a:off x="522514" y="1358537"/>
            <a:ext cx="10935457" cy="419317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779430"/>
            <a:ext cx="10124413" cy="795066"/>
          </a:xfrm>
          <a:prstGeom prst="rect">
            <a:avLst/>
          </a:prstGeom>
        </p:spPr>
        <p:txBody>
          <a:bodyPr lIns="91440" tIns="45720" rIns="91440" bIns="45720" anchor="t">
            <a:normAutofit lnSpcReduction="10000"/>
          </a:bodyPr>
          <a:lstStyle/>
          <a:p>
            <a:pPr algn="just">
              <a:spcBef>
                <a:spcPts val="1400"/>
              </a:spcBef>
            </a:pPr>
            <a:r>
              <a:rPr lang="en-US" dirty="0"/>
              <a:t>It can be easily identify which launch sites have relatively high or low success rates </a:t>
            </a:r>
            <a:r>
              <a:rPr lang="es-ES" dirty="0" err="1"/>
              <a:t>from</a:t>
            </a:r>
            <a:r>
              <a:rPr lang="es-ES" dirty="0"/>
              <a:t> </a:t>
            </a:r>
            <a:r>
              <a:rPr lang="es-ES" dirty="0" err="1"/>
              <a:t>the</a:t>
            </a:r>
            <a:r>
              <a:rPr lang="es-ES" dirty="0"/>
              <a:t> color-</a:t>
            </a:r>
            <a:r>
              <a:rPr lang="es-ES" dirty="0" err="1"/>
              <a:t>labeled</a:t>
            </a:r>
            <a:r>
              <a:rPr lang="es-ES" dirty="0"/>
              <a:t> </a:t>
            </a:r>
            <a:r>
              <a:rPr lang="es-ES" dirty="0" err="1"/>
              <a:t>markers</a:t>
            </a:r>
            <a:r>
              <a:rPr lang="es-ES" dirty="0"/>
              <a:t>.</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Successed</a:t>
            </a:r>
            <a:r>
              <a:rPr lang="en-US" dirty="0">
                <a:solidFill>
                  <a:srgbClr val="0B49CB"/>
                </a:solidFill>
                <a:latin typeface="Abadi"/>
              </a:rPr>
              <a:t> or failed launch according location</a:t>
            </a:r>
          </a:p>
        </p:txBody>
      </p:sp>
      <p:pic>
        <p:nvPicPr>
          <p:cNvPr id="10" name="Picture 9">
            <a:extLst>
              <a:ext uri="{FF2B5EF4-FFF2-40B4-BE49-F238E27FC236}">
                <a16:creationId xmlns:a16="http://schemas.microsoft.com/office/drawing/2014/main" id="{6B3C4AF8-3A5F-4A6E-8F2C-0962F92E5F77}"/>
              </a:ext>
            </a:extLst>
          </p:cNvPr>
          <p:cNvPicPr>
            <a:picLocks noChangeAspect="1"/>
          </p:cNvPicPr>
          <p:nvPr/>
        </p:nvPicPr>
        <p:blipFill>
          <a:blip r:embed="rId3"/>
          <a:stretch>
            <a:fillRect/>
          </a:stretch>
        </p:blipFill>
        <p:spPr>
          <a:xfrm>
            <a:off x="770011" y="1358536"/>
            <a:ext cx="10515600" cy="406254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09452" y="5751049"/>
            <a:ext cx="10450286" cy="806506"/>
          </a:xfrm>
          <a:prstGeom prst="rect">
            <a:avLst/>
          </a:prstGeom>
        </p:spPr>
        <p:txBody>
          <a:bodyPr lIns="91440" tIns="45720" rIns="91440" bIns="45720" anchor="t">
            <a:normAutofit fontScale="77500" lnSpcReduction="20000"/>
          </a:bodyPr>
          <a:lstStyle/>
          <a:p>
            <a:pPr>
              <a:lnSpc>
                <a:spcPct val="100000"/>
              </a:lnSpc>
              <a:spcBef>
                <a:spcPts val="1400"/>
              </a:spcBef>
            </a:pPr>
            <a:r>
              <a:rPr lang="en-US" sz="3800" dirty="0">
                <a:solidFill>
                  <a:schemeClr val="accent3">
                    <a:lumMod val="25000"/>
                  </a:schemeClr>
                </a:solidFill>
                <a:latin typeface="Abadi"/>
              </a:rPr>
              <a:t>Distance to the coast is less than 1 kilometer, which is relevant for safety and recovery planning.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nearest coast according launch location</a:t>
            </a:r>
          </a:p>
        </p:txBody>
      </p:sp>
      <p:pic>
        <p:nvPicPr>
          <p:cNvPr id="4" name="Picture 3">
            <a:extLst>
              <a:ext uri="{FF2B5EF4-FFF2-40B4-BE49-F238E27FC236}">
                <a16:creationId xmlns:a16="http://schemas.microsoft.com/office/drawing/2014/main" id="{59347DB9-901E-43C4-90AD-4896E36B30ED}"/>
              </a:ext>
            </a:extLst>
          </p:cNvPr>
          <p:cNvPicPr>
            <a:picLocks noChangeAspect="1"/>
          </p:cNvPicPr>
          <p:nvPr/>
        </p:nvPicPr>
        <p:blipFill>
          <a:blip r:embed="rId3"/>
          <a:stretch>
            <a:fillRect/>
          </a:stretch>
        </p:blipFill>
        <p:spPr>
          <a:xfrm>
            <a:off x="130629" y="1362224"/>
            <a:ext cx="11154982" cy="426171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52697" y="5484178"/>
            <a:ext cx="10515600" cy="1112565"/>
          </a:xfrm>
          <a:prstGeom prst="rect">
            <a:avLst/>
          </a:prstGeom>
        </p:spPr>
        <p:txBody>
          <a:bodyPr lIns="91440" tIns="45720" rIns="91440" bIns="45720" anchor="t">
            <a:normAutofit lnSpcReduction="10000"/>
          </a:bodyPr>
          <a:lstStyle/>
          <a:p>
            <a:pPr marL="0" indent="0" algn="just">
              <a:lnSpc>
                <a:spcPct val="170000"/>
              </a:lnSpc>
              <a:spcBef>
                <a:spcPts val="1400"/>
              </a:spcBef>
              <a:buNone/>
            </a:pPr>
            <a:r>
              <a:rPr lang="en-US" sz="2200" dirty="0">
                <a:solidFill>
                  <a:schemeClr val="accent3">
                    <a:lumMod val="25000"/>
                  </a:schemeClr>
                </a:solidFill>
                <a:latin typeface="Abadi"/>
              </a:rPr>
              <a:t>The data suggests KSC LC-39A is the most frequently used site for successful launches, highlighting its significance in SpaceX's launch operations.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count for all sites</a:t>
            </a:r>
          </a:p>
        </p:txBody>
      </p:sp>
      <p:pic>
        <p:nvPicPr>
          <p:cNvPr id="4" name="Picture 3">
            <a:extLst>
              <a:ext uri="{FF2B5EF4-FFF2-40B4-BE49-F238E27FC236}">
                <a16:creationId xmlns:a16="http://schemas.microsoft.com/office/drawing/2014/main" id="{0DAB0F40-55DD-470D-9CD3-A0CF57AABFED}"/>
              </a:ext>
            </a:extLst>
          </p:cNvPr>
          <p:cNvPicPr>
            <a:picLocks noChangeAspect="1"/>
          </p:cNvPicPr>
          <p:nvPr/>
        </p:nvPicPr>
        <p:blipFill>
          <a:blip r:embed="rId3"/>
          <a:stretch>
            <a:fillRect/>
          </a:stretch>
        </p:blipFill>
        <p:spPr>
          <a:xfrm>
            <a:off x="195942" y="1386884"/>
            <a:ext cx="11861075" cy="411035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8195" y="5627913"/>
            <a:ext cx="10829108" cy="94270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data suggests that, KSC LC-39A is the most frequently used site for successful launches because its higher success ratio.</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Failed counts for a specific site</a:t>
            </a:r>
          </a:p>
        </p:txBody>
      </p:sp>
      <p:pic>
        <p:nvPicPr>
          <p:cNvPr id="4" name="Picture 3">
            <a:extLst>
              <a:ext uri="{FF2B5EF4-FFF2-40B4-BE49-F238E27FC236}">
                <a16:creationId xmlns:a16="http://schemas.microsoft.com/office/drawing/2014/main" id="{917B1328-0B46-47A3-888D-A49B77C03B5E}"/>
              </a:ext>
            </a:extLst>
          </p:cNvPr>
          <p:cNvPicPr>
            <a:picLocks noChangeAspect="1"/>
          </p:cNvPicPr>
          <p:nvPr/>
        </p:nvPicPr>
        <p:blipFill>
          <a:blip r:embed="rId3"/>
          <a:stretch>
            <a:fillRect/>
          </a:stretch>
        </p:blipFill>
        <p:spPr>
          <a:xfrm>
            <a:off x="0" y="1331451"/>
            <a:ext cx="12192000" cy="419509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0194" y="5880339"/>
            <a:ext cx="10414662" cy="781718"/>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A clear correlation between the variables represented in the chart is not readily apparent.</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 between Payload Mass, Success or Fail and Booster version</a:t>
            </a:r>
          </a:p>
        </p:txBody>
      </p:sp>
      <p:pic>
        <p:nvPicPr>
          <p:cNvPr id="4" name="Picture 3">
            <a:extLst>
              <a:ext uri="{FF2B5EF4-FFF2-40B4-BE49-F238E27FC236}">
                <a16:creationId xmlns:a16="http://schemas.microsoft.com/office/drawing/2014/main" id="{8265B38A-2052-4063-B8CF-4DE9A7C1EB80}"/>
              </a:ext>
            </a:extLst>
          </p:cNvPr>
          <p:cNvPicPr>
            <a:picLocks noChangeAspect="1"/>
          </p:cNvPicPr>
          <p:nvPr/>
        </p:nvPicPr>
        <p:blipFill>
          <a:blip r:embed="rId3"/>
          <a:stretch>
            <a:fillRect/>
          </a:stretch>
        </p:blipFill>
        <p:spPr>
          <a:xfrm>
            <a:off x="143690" y="1337947"/>
            <a:ext cx="11913327" cy="429214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75573" y="1280160"/>
            <a:ext cx="11561523" cy="5308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400" b="1" dirty="0">
                <a:solidFill>
                  <a:schemeClr val="accent3">
                    <a:lumMod val="25000"/>
                  </a:schemeClr>
                </a:solidFill>
                <a:latin typeface="Abadi" panose="020B0604020104020204" pitchFamily="34" charset="0"/>
              </a:rPr>
              <a:t>Project background and context</a:t>
            </a:r>
          </a:p>
          <a:p>
            <a:pPr algn="just">
              <a:spcBef>
                <a:spcPts val="1400"/>
              </a:spcBef>
            </a:pPr>
            <a:r>
              <a:rPr lang="en-US" sz="2400" dirty="0">
                <a:solidFill>
                  <a:schemeClr val="accent3">
                    <a:lumMod val="25000"/>
                  </a:schemeClr>
                </a:solidFill>
                <a:latin typeface="Abadi" panose="020B0604020104020204" pitchFamily="34" charset="0"/>
              </a:rPr>
              <a:t>Overview of SpaceX's Success: SpaceX with reusable rockets, particularly through the Falcon 9 model, can reach significantly lower launch costs (estimated at $62 million per launch, compared to $165 million from other providers). A large portion of these savings comes from reusing the first stage of the rocket. </a:t>
            </a:r>
          </a:p>
          <a:p>
            <a:pPr marL="0" indent="0" algn="just">
              <a:spcBef>
                <a:spcPts val="1400"/>
              </a:spcBef>
              <a:buNone/>
            </a:pPr>
            <a:r>
              <a:rPr lang="en-US" sz="2400" b="1" dirty="0">
                <a:solidFill>
                  <a:schemeClr val="accent3">
                    <a:lumMod val="25000"/>
                  </a:schemeClr>
                </a:solidFill>
                <a:latin typeface="Abadi" panose="020B0604020104020204" pitchFamily="34" charset="0"/>
              </a:rPr>
              <a:t>Problems you want to find answers</a:t>
            </a:r>
          </a:p>
          <a:p>
            <a:pPr marL="0" indent="0" algn="just">
              <a:spcBef>
                <a:spcPts val="1400"/>
              </a:spcBef>
              <a:buNone/>
            </a:pPr>
            <a:r>
              <a:rPr lang="en-US" sz="2400" dirty="0">
                <a:solidFill>
                  <a:schemeClr val="accent3">
                    <a:lumMod val="25000"/>
                  </a:schemeClr>
                </a:solidFill>
                <a:latin typeface="Abadi" panose="020B0604020104020204" pitchFamily="34" charset="0"/>
              </a:rPr>
              <a:t>Primary question: </a:t>
            </a:r>
          </a:p>
          <a:p>
            <a:pPr algn="just">
              <a:spcBef>
                <a:spcPts val="1400"/>
              </a:spcBef>
            </a:pPr>
            <a:r>
              <a:rPr lang="en-US" sz="2400" dirty="0">
                <a:solidFill>
                  <a:schemeClr val="accent3">
                    <a:lumMod val="25000"/>
                  </a:schemeClr>
                </a:solidFill>
                <a:latin typeface="Abadi" panose="020B0604020104020204" pitchFamily="34" charset="0"/>
              </a:rPr>
              <a:t>Can we accurately predict the likelihood of the first-stage landing success, given key mission parameters?</a:t>
            </a:r>
          </a:p>
          <a:p>
            <a:pPr marL="0" indent="0" algn="just">
              <a:spcBef>
                <a:spcPts val="1400"/>
              </a:spcBef>
              <a:buNone/>
            </a:pPr>
            <a:r>
              <a:rPr lang="en-US" sz="2400" dirty="0">
                <a:solidFill>
                  <a:schemeClr val="accent3">
                    <a:lumMod val="25000"/>
                  </a:schemeClr>
                </a:solidFill>
                <a:latin typeface="Abadi" panose="020B0604020104020204" pitchFamily="34" charset="0"/>
              </a:rPr>
              <a:t>Secondary question:</a:t>
            </a:r>
          </a:p>
          <a:p>
            <a:pPr algn="just">
              <a:spcBef>
                <a:spcPts val="1400"/>
              </a:spcBef>
            </a:pPr>
            <a:r>
              <a:rPr lang="en-US" sz="2400" dirty="0">
                <a:solidFill>
                  <a:schemeClr val="accent3">
                    <a:lumMod val="25000"/>
                  </a:schemeClr>
                </a:solidFill>
                <a:latin typeface="Abadi" panose="020B0604020104020204" pitchFamily="34" charset="0"/>
              </a:rPr>
              <a:t>What factors (payload, orbit type, etc.) most strongly influence the success of first-stage landings?</a:t>
            </a:r>
            <a:endParaRPr lang="en-US" sz="24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48194" y="5851269"/>
            <a:ext cx="10789920" cy="853858"/>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Decision Tree Classifier was the best model with the highest classification accuracy (0.9444).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25F1DA66-FF8B-46B4-88DB-7759A61F8764}"/>
              </a:ext>
            </a:extLst>
          </p:cNvPr>
          <p:cNvPicPr>
            <a:picLocks noChangeAspect="1"/>
          </p:cNvPicPr>
          <p:nvPr/>
        </p:nvPicPr>
        <p:blipFill>
          <a:blip r:embed="rId3"/>
          <a:stretch>
            <a:fillRect/>
          </a:stretch>
        </p:blipFill>
        <p:spPr>
          <a:xfrm>
            <a:off x="609589" y="1358537"/>
            <a:ext cx="10972822" cy="449273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09006" y="5718048"/>
            <a:ext cx="10711543" cy="1139952"/>
          </a:xfrm>
          <a:prstGeom prst="rect">
            <a:avLst/>
          </a:prstGeom>
        </p:spPr>
        <p:txBody>
          <a:bodyPr>
            <a:normAutofit/>
          </a:bodyPr>
          <a:lstStyle/>
          <a:p>
            <a:pPr marL="0" indent="0" algn="just">
              <a:lnSpc>
                <a:spcPct val="100000"/>
              </a:lnSpc>
              <a:spcBef>
                <a:spcPts val="1400"/>
              </a:spcBef>
              <a:buNone/>
            </a:pPr>
            <a:r>
              <a:rPr lang="en-US" sz="2200" dirty="0"/>
              <a:t>The confusion matrix shows good performance of the model Decision Tree Classifier on unseen data, even with the class imbalance in the target variable, as demonstrated by an F1 score of 0.96.</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C3913BF-C9A4-4D1A-AFCE-2C3967E76E13}"/>
              </a:ext>
            </a:extLst>
          </p:cNvPr>
          <p:cNvPicPr>
            <a:picLocks noChangeAspect="1"/>
          </p:cNvPicPr>
          <p:nvPr/>
        </p:nvPicPr>
        <p:blipFill>
          <a:blip r:embed="rId3"/>
          <a:stretch>
            <a:fillRect/>
          </a:stretch>
        </p:blipFill>
        <p:spPr>
          <a:xfrm>
            <a:off x="770011" y="1332411"/>
            <a:ext cx="10515600" cy="41409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09006" y="5718048"/>
            <a:ext cx="10711543" cy="1139952"/>
          </a:xfrm>
          <a:prstGeom prst="rect">
            <a:avLst/>
          </a:prstGeom>
        </p:spPr>
        <p:txBody>
          <a:bodyPr>
            <a:normAutofit/>
          </a:bodyPr>
          <a:lstStyle/>
          <a:p>
            <a:pPr marL="0" indent="0" algn="just">
              <a:lnSpc>
                <a:spcPct val="100000"/>
              </a:lnSpc>
              <a:spcBef>
                <a:spcPts val="1400"/>
              </a:spcBef>
              <a:buNone/>
            </a:pPr>
            <a:r>
              <a:rPr lang="en-US" sz="2000" dirty="0">
                <a:latin typeface="Abadi" panose="020B0604020104020204" pitchFamily="34" charset="0"/>
              </a:rPr>
              <a:t>The analysis of the features importance in the Decision Tree Classifier model reveals in the chart the most significant features, with variables Legs, </a:t>
            </a:r>
            <a:r>
              <a:rPr lang="en-US" sz="2000" dirty="0" err="1">
                <a:latin typeface="Abadi" panose="020B0604020104020204" pitchFamily="34" charset="0"/>
              </a:rPr>
              <a:t>FlightNumber</a:t>
            </a:r>
            <a:r>
              <a:rPr lang="en-US" sz="2000" dirty="0">
                <a:latin typeface="Abadi" panose="020B0604020104020204" pitchFamily="34" charset="0"/>
              </a:rPr>
              <a:t> and </a:t>
            </a:r>
            <a:r>
              <a:rPr lang="en-US" sz="2000" dirty="0" err="1">
                <a:latin typeface="Abadi" panose="020B0604020104020204" pitchFamily="34" charset="0"/>
              </a:rPr>
              <a:t>ReusedCount</a:t>
            </a:r>
            <a:r>
              <a:rPr lang="en-US" sz="2000" dirty="0">
                <a:latin typeface="Abadi" panose="020B0604020104020204" pitchFamily="34" charset="0"/>
              </a:rPr>
              <a:t> standing out.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Features importance (Decision Tree Classifier)</a:t>
            </a:r>
            <a:endParaRPr lang="en-US" dirty="0">
              <a:solidFill>
                <a:srgbClr val="0B49CB"/>
              </a:solidFill>
            </a:endParaRPr>
          </a:p>
        </p:txBody>
      </p:sp>
      <p:pic>
        <p:nvPicPr>
          <p:cNvPr id="6" name="Picture 5">
            <a:extLst>
              <a:ext uri="{FF2B5EF4-FFF2-40B4-BE49-F238E27FC236}">
                <a16:creationId xmlns:a16="http://schemas.microsoft.com/office/drawing/2014/main" id="{49B13B9D-AEAB-45B3-BAAD-B81D1F7D2A86}"/>
              </a:ext>
            </a:extLst>
          </p:cNvPr>
          <p:cNvPicPr>
            <a:picLocks noChangeAspect="1"/>
          </p:cNvPicPr>
          <p:nvPr/>
        </p:nvPicPr>
        <p:blipFill>
          <a:blip r:embed="rId2"/>
          <a:stretch>
            <a:fillRect/>
          </a:stretch>
        </p:blipFill>
        <p:spPr>
          <a:xfrm>
            <a:off x="209006" y="1087699"/>
            <a:ext cx="11248966" cy="4585063"/>
          </a:xfrm>
          <a:prstGeom prst="rect">
            <a:avLst/>
          </a:prstGeom>
        </p:spPr>
      </p:pic>
    </p:spTree>
    <p:extLst>
      <p:ext uri="{BB962C8B-B14F-4D97-AF65-F5344CB8AC3E}">
        <p14:creationId xmlns:p14="http://schemas.microsoft.com/office/powerpoint/2010/main" val="3793980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09006" y="5718048"/>
            <a:ext cx="10711543" cy="1139952"/>
          </a:xfrm>
          <a:prstGeom prst="rect">
            <a:avLst/>
          </a:prstGeom>
        </p:spPr>
        <p:txBody>
          <a:bodyPr>
            <a:normAutofit fontScale="92500"/>
          </a:bodyPr>
          <a:lstStyle/>
          <a:p>
            <a:pPr marL="0" indent="0" algn="just">
              <a:lnSpc>
                <a:spcPct val="100000"/>
              </a:lnSpc>
              <a:spcBef>
                <a:spcPts val="1400"/>
              </a:spcBef>
              <a:buNone/>
            </a:pPr>
            <a:r>
              <a:rPr lang="en-US" sz="2200" dirty="0">
                <a:latin typeface="Abadi" panose="020B0604020104020204" pitchFamily="34" charset="0"/>
              </a:rPr>
              <a:t>The analysis of the features importance in the Logistic Regression model (as the second best model) reveals in the graph the most significant features according to coefficient values, with variables Legs and </a:t>
            </a:r>
            <a:r>
              <a:rPr lang="en-US" sz="2200" dirty="0" err="1">
                <a:latin typeface="Abadi" panose="020B0604020104020204" pitchFamily="34" charset="0"/>
              </a:rPr>
              <a:t>ReusedCount</a:t>
            </a:r>
            <a:r>
              <a:rPr lang="en-US" sz="2200" dirty="0">
                <a:latin typeface="Abadi" panose="020B0604020104020204" pitchFamily="34" charset="0"/>
              </a:rPr>
              <a:t> matching coincidence respect the Decision Tree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Features importance (Logistic Regression)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3" name="Picture 2">
            <a:extLst>
              <a:ext uri="{FF2B5EF4-FFF2-40B4-BE49-F238E27FC236}">
                <a16:creationId xmlns:a16="http://schemas.microsoft.com/office/drawing/2014/main" id="{978F2691-70E4-4EB5-8CDA-2450B9995236}"/>
              </a:ext>
            </a:extLst>
          </p:cNvPr>
          <p:cNvPicPr>
            <a:picLocks noChangeAspect="1"/>
          </p:cNvPicPr>
          <p:nvPr/>
        </p:nvPicPr>
        <p:blipFill>
          <a:blip r:embed="rId2"/>
          <a:stretch>
            <a:fillRect/>
          </a:stretch>
        </p:blipFill>
        <p:spPr>
          <a:xfrm>
            <a:off x="444137" y="1087699"/>
            <a:ext cx="11138274" cy="4199560"/>
          </a:xfrm>
          <a:prstGeom prst="rect">
            <a:avLst/>
          </a:prstGeom>
        </p:spPr>
      </p:pic>
    </p:spTree>
    <p:extLst>
      <p:ext uri="{BB962C8B-B14F-4D97-AF65-F5344CB8AC3E}">
        <p14:creationId xmlns:p14="http://schemas.microsoft.com/office/powerpoint/2010/main" val="3359389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81097" y="1535420"/>
            <a:ext cx="10829806" cy="4783930"/>
          </a:xfrm>
          <a:prstGeom prst="rect">
            <a:avLst/>
          </a:prstGeom>
        </p:spPr>
        <p:txBody>
          <a:bodyPr>
            <a:normAutofit lnSpcReduction="10000"/>
          </a:bodyPr>
          <a:lstStyle/>
          <a:p>
            <a:pPr marL="0" indent="0" algn="just">
              <a:lnSpc>
                <a:spcPct val="100000"/>
              </a:lnSpc>
              <a:spcBef>
                <a:spcPts val="1400"/>
              </a:spcBef>
              <a:buNone/>
            </a:pPr>
            <a:r>
              <a:rPr lang="en-US" sz="2600" b="1" dirty="0">
                <a:solidFill>
                  <a:schemeClr val="accent3">
                    <a:lumMod val="25000"/>
                  </a:schemeClr>
                </a:solidFill>
                <a:latin typeface="Abadi" panose="020B0604020104020204" pitchFamily="34" charset="0"/>
              </a:rPr>
              <a:t>Key Analysis Findings</a:t>
            </a:r>
          </a:p>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1. Exploratory Analysis Highlights:</a:t>
            </a:r>
          </a:p>
          <a:p>
            <a:pPr algn="just">
              <a:lnSpc>
                <a:spcPct val="100000"/>
              </a:lnSpc>
              <a:spcBef>
                <a:spcPts val="1400"/>
              </a:spcBef>
            </a:pPr>
            <a:r>
              <a:rPr lang="en-US" sz="2200" dirty="0">
                <a:solidFill>
                  <a:schemeClr val="accent3">
                    <a:lumMod val="25000"/>
                  </a:schemeClr>
                </a:solidFill>
                <a:latin typeface="Abadi" panose="020B0604020104020204" pitchFamily="34" charset="0"/>
              </a:rPr>
              <a:t>        Launch Site Success Rates: Certain launch sites perform consistently better, highlighting site-specific factors that may impact success.</a:t>
            </a:r>
          </a:p>
          <a:p>
            <a:pPr algn="just">
              <a:lnSpc>
                <a:spcPct val="100000"/>
              </a:lnSpc>
              <a:spcBef>
                <a:spcPts val="1400"/>
              </a:spcBef>
            </a:pPr>
            <a:r>
              <a:rPr lang="en-US" sz="2200" dirty="0">
                <a:solidFill>
                  <a:schemeClr val="accent3">
                    <a:lumMod val="25000"/>
                  </a:schemeClr>
                </a:solidFill>
                <a:latin typeface="Abadi" panose="020B0604020104020204" pitchFamily="34" charset="0"/>
              </a:rPr>
              <a:t>        Orbit Success Patterns: Higher success rates were found for specific orbits, guiding optimal mission destination planning.</a:t>
            </a:r>
          </a:p>
          <a:p>
            <a:pPr algn="just">
              <a:lnSpc>
                <a:spcPct val="100000"/>
              </a:lnSpc>
              <a:spcBef>
                <a:spcPts val="1400"/>
              </a:spcBef>
            </a:pPr>
            <a:r>
              <a:rPr lang="en-US" sz="2200" dirty="0">
                <a:solidFill>
                  <a:schemeClr val="accent3">
                    <a:lumMod val="25000"/>
                  </a:schemeClr>
                </a:solidFill>
                <a:latin typeface="Abadi" panose="020B0604020104020204" pitchFamily="34" charset="0"/>
              </a:rPr>
              <a:t>        Improvement Over Time: Clear upward trend in success rates, showing the impact of technological advancements.</a:t>
            </a:r>
          </a:p>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2. SQL-Based Insights:</a:t>
            </a:r>
          </a:p>
          <a:p>
            <a:pPr algn="just">
              <a:lnSpc>
                <a:spcPct val="100000"/>
              </a:lnSpc>
              <a:spcBef>
                <a:spcPts val="1400"/>
              </a:spcBef>
            </a:pPr>
            <a:r>
              <a:rPr lang="en-US" sz="2200" dirty="0">
                <a:solidFill>
                  <a:schemeClr val="accent3">
                    <a:lumMod val="25000"/>
                  </a:schemeClr>
                </a:solidFill>
                <a:latin typeface="Abadi" panose="020B0604020104020204" pitchFamily="34" charset="0"/>
              </a:rPr>
              <a:t>Landing and Outcome Patterns: Identified reusability milestones and failure patterns, especially in drone landings, to refine future landing approaches.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81097" y="1535420"/>
            <a:ext cx="10829806" cy="4783930"/>
          </a:xfrm>
          <a:prstGeom prst="rect">
            <a:avLst/>
          </a:prstGeom>
        </p:spPr>
        <p:txBody>
          <a:bodyPr>
            <a:normAutofit/>
          </a:body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 3. Interactive Visualization for Deeper Insights</a:t>
            </a:r>
          </a:p>
          <a:p>
            <a:pPr marL="534988" indent="-534988" algn="just">
              <a:lnSpc>
                <a:spcPct val="100000"/>
              </a:lnSpc>
              <a:spcBef>
                <a:spcPts val="1400"/>
              </a:spcBef>
              <a:tabLst>
                <a:tab pos="534988" algn="l"/>
              </a:tabLst>
            </a:pPr>
            <a:r>
              <a:rPr lang="en-US" sz="2200" dirty="0">
                <a:solidFill>
                  <a:schemeClr val="accent3">
                    <a:lumMod val="25000"/>
                  </a:schemeClr>
                </a:solidFill>
                <a:latin typeface="Abadi" panose="020B0604020104020204" pitchFamily="34" charset="0"/>
              </a:rPr>
              <a:t>Created dynamic maps and analytics dashboards with Folium and Dash to allow interactive data exploration.</a:t>
            </a:r>
          </a:p>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4. Predictive Modeling Results</a:t>
            </a:r>
          </a:p>
          <a:p>
            <a:pPr algn="just">
              <a:lnSpc>
                <a:spcPct val="100000"/>
              </a:lnSpc>
              <a:spcBef>
                <a:spcPts val="1400"/>
              </a:spcBef>
            </a:pP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Models Trained: Logistic Regression, SVM, Decision Tree, KNN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tuning).</a:t>
            </a:r>
          </a:p>
          <a:p>
            <a:pPr algn="just">
              <a:lnSpc>
                <a:spcPct val="100000"/>
              </a:lnSpc>
              <a:spcBef>
                <a:spcPts val="1400"/>
              </a:spcBef>
            </a:pPr>
            <a:r>
              <a:rPr lang="en-US" sz="2200" dirty="0">
                <a:solidFill>
                  <a:schemeClr val="accent3">
                    <a:lumMod val="25000"/>
                  </a:schemeClr>
                </a:solidFill>
                <a:latin typeface="Abadi" panose="020B0604020104020204" pitchFamily="34" charset="0"/>
              </a:rPr>
              <a:t>    Best Model: Decision Tree Classifier with accuracy of 0.9444 and F1 score of 0.96.</a:t>
            </a:r>
          </a:p>
          <a:p>
            <a:pPr algn="just">
              <a:lnSpc>
                <a:spcPct val="100000"/>
              </a:lnSpc>
              <a:spcBef>
                <a:spcPts val="1400"/>
              </a:spcBef>
            </a:pPr>
            <a:r>
              <a:rPr lang="en-US" sz="2200" dirty="0">
                <a:solidFill>
                  <a:schemeClr val="accent3">
                    <a:lumMod val="25000"/>
                  </a:schemeClr>
                </a:solidFill>
                <a:latin typeface="Abadi" panose="020B0604020104020204" pitchFamily="34" charset="0"/>
              </a:rPr>
              <a:t>     Key Features Identified: Legs and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among others emerged as the most influential features for model performance.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385153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18011" y="1423851"/>
            <a:ext cx="11092892" cy="4895499"/>
          </a:xfrm>
          <a:prstGeom prst="rect">
            <a:avLst/>
          </a:prstGeom>
        </p:spPr>
        <p:txBody>
          <a:bodyPr>
            <a:normAutofit/>
          </a:bodyPr>
          <a:lstStyle/>
          <a:p>
            <a:pPr marL="0" indent="0" algn="just">
              <a:lnSpc>
                <a:spcPct val="150000"/>
              </a:lnSpc>
              <a:spcBef>
                <a:spcPts val="1400"/>
              </a:spcBef>
              <a:buNone/>
            </a:pPr>
            <a:r>
              <a:rPr lang="en-US" sz="2200" b="1" dirty="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rPr>
              <a:t>The analysis revealed actionable insights on launch site effectiveness, optimal orbits and other factors influencing success. Interactive tools and predictive models, especially the Decision Tree, provided a robust framework for improving mission planning and enhancing reusability strategies.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21040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All the code, charts and stored data created during this project is available in:</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https://github.com/jfrometa88/Applied-Data-Science-Capstone-IBM</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914"/>
            <a:ext cx="4600669" cy="4740049"/>
          </a:xfrm>
          <a:prstGeom prst="rect">
            <a:avLst/>
          </a:prstGeom>
        </p:spPr>
        <p:txBody>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Data access to sources: SpaceX API and Wikipedia.</a:t>
            </a:r>
          </a:p>
          <a:p>
            <a:pPr algn="just">
              <a:lnSpc>
                <a:spcPct val="100000"/>
              </a:lnSpc>
              <a:spcBef>
                <a:spcPts val="1400"/>
              </a:spcBef>
            </a:pPr>
            <a:r>
              <a:rPr lang="en-US" sz="2400" dirty="0">
                <a:solidFill>
                  <a:schemeClr val="accent3">
                    <a:lumMod val="25000"/>
                  </a:schemeClr>
                </a:solidFill>
                <a:latin typeface="Abadi" panose="020B0604020104020204" pitchFamily="34" charset="0"/>
              </a:rPr>
              <a:t>Collection, filter and clean data from separated sources (including </a:t>
            </a:r>
            <a:r>
              <a:rPr lang="en-US" sz="2400" dirty="0" err="1">
                <a:solidFill>
                  <a:schemeClr val="accent3">
                    <a:lumMod val="25000"/>
                  </a:schemeClr>
                </a:solidFill>
                <a:latin typeface="Abadi" panose="020B0604020104020204" pitchFamily="34" charset="0"/>
              </a:rPr>
              <a:t>webscraping</a:t>
            </a:r>
            <a:r>
              <a:rPr lang="en-US" sz="2400" dirty="0">
                <a:solidFill>
                  <a:schemeClr val="accent3">
                    <a:lumMod val="25000"/>
                  </a:schemeClr>
                </a:solidFill>
                <a:latin typeface="Abadi" panose="020B0604020104020204" pitchFamily="34" charset="0"/>
              </a:rPr>
              <a:t>).</a:t>
            </a:r>
          </a:p>
          <a:p>
            <a:pPr algn="just">
              <a:lnSpc>
                <a:spcPct val="100000"/>
              </a:lnSpc>
              <a:spcBef>
                <a:spcPts val="1400"/>
              </a:spcBef>
            </a:pPr>
            <a:r>
              <a:rPr lang="en-US" sz="2400" dirty="0">
                <a:solidFill>
                  <a:schemeClr val="accent3">
                    <a:lumMod val="25000"/>
                  </a:schemeClr>
                </a:solidFill>
                <a:latin typeface="Abadi" panose="020B0604020104020204" pitchFamily="34" charset="0"/>
              </a:rPr>
              <a:t>Store in separated csv files and then merged on a single csv file.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1E1E9700-DC90-4058-8CE8-8C541979CFAD}"/>
              </a:ext>
            </a:extLst>
          </p:cNvPr>
          <p:cNvPicPr>
            <a:picLocks noChangeAspect="1"/>
          </p:cNvPicPr>
          <p:nvPr/>
        </p:nvPicPr>
        <p:blipFill rotWithShape="1">
          <a:blip r:embed="rId3"/>
          <a:srcRect r="27100"/>
          <a:stretch/>
        </p:blipFill>
        <p:spPr>
          <a:xfrm>
            <a:off x="6027811" y="1436914"/>
            <a:ext cx="5732749" cy="452349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65760" y="1332411"/>
            <a:ext cx="7093131" cy="5094800"/>
          </a:xfrm>
          <a:prstGeom prst="rect">
            <a:avLst/>
          </a:prstGeom>
        </p:spPr>
        <p:txBody>
          <a:bodyPr vert="horz" lIns="91440" tIns="45720" rIns="91440" bIns="45720" rtlCol="0" anchor="t">
            <a:normAutofit lnSpcReduction="10000"/>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Data collected from SpaceX API (</a:t>
            </a:r>
            <a:r>
              <a:rPr lang="en-US" sz="2200" dirty="0">
                <a:solidFill>
                  <a:schemeClr val="accent3">
                    <a:lumMod val="25000"/>
                  </a:schemeClr>
                </a:solidFill>
                <a:latin typeface="Abadi" panose="020B0604020104020204" pitchFamily="34" charset="0"/>
                <a:hlinkClick r:id="rId3"/>
              </a:rPr>
              <a:t>https://api.spacexdata.com/v4/launches/past</a:t>
            </a:r>
            <a:r>
              <a:rPr lang="en-US" sz="2200" dirty="0">
                <a:solidFill>
                  <a:schemeClr val="accent3">
                    <a:lumMod val="25000"/>
                  </a:schemeClr>
                </a:solidFill>
                <a:latin typeface="Abadi" panose="020B0604020104020204" pitchFamily="34" charset="0"/>
              </a:rPr>
              <a:t>) using Python's requests module.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Use Python requests module to access data.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Convert JSON data to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for processing.</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Filter relevant columns (e.g., payload, launch date, orbit type), impute missing values.</a:t>
            </a:r>
          </a:p>
          <a:p>
            <a:pPr marL="457200" indent="-457200" algn="just">
              <a:lnSpc>
                <a:spcPct val="100000"/>
              </a:lnSpc>
              <a:spcBef>
                <a:spcPts val="1400"/>
              </a:spcBef>
              <a:buFont typeface="+mj-lt"/>
              <a:buAutoNum type="arabicPeriod"/>
            </a:pPr>
            <a:r>
              <a:rPr lang="en-US" sz="2200" dirty="0">
                <a:solidFill>
                  <a:schemeClr val="accent3">
                    <a:lumMod val="25000"/>
                  </a:schemeClr>
                </a:solidFill>
                <a:latin typeface="Abadi"/>
              </a:rPr>
              <a:t>Store the cleaned data as a CSV file for further analysis.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Code and process details available in GitHub Notebook:</a:t>
            </a:r>
          </a:p>
          <a:p>
            <a:pPr marL="0" indent="0">
              <a:lnSpc>
                <a:spcPct val="100000"/>
              </a:lnSpc>
              <a:spcBef>
                <a:spcPts val="1400"/>
              </a:spcBef>
              <a:buNone/>
            </a:pPr>
            <a:r>
              <a:rPr lang="en-US" sz="1900" dirty="0">
                <a:latin typeface="Abadi" panose="020B0604020104020204" pitchFamily="34" charset="0"/>
                <a:hlinkClick r:id="rId4"/>
              </a:rPr>
              <a:t>https://github.com/jfrometa88/Applied-Data-Science-Capstone-IBM/blob/main/jupyter-labs-spacex-data-collection-api-v2.ipynb</a:t>
            </a:r>
            <a:endParaRPr lang="en-US" sz="19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23EE4EA7-CEDF-45A8-8C0F-382359805D46}"/>
              </a:ext>
            </a:extLst>
          </p:cNvPr>
          <p:cNvPicPr>
            <a:picLocks noChangeAspect="1"/>
          </p:cNvPicPr>
          <p:nvPr/>
        </p:nvPicPr>
        <p:blipFill rotWithShape="1">
          <a:blip r:embed="rId5"/>
          <a:srcRect l="25926" r="19689"/>
          <a:stretch/>
        </p:blipFill>
        <p:spPr>
          <a:xfrm>
            <a:off x="7733211" y="1332412"/>
            <a:ext cx="3970412" cy="4693161"/>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2554</TotalTime>
  <Words>3106</Words>
  <Application>Microsoft Office PowerPoint</Application>
  <PresentationFormat>Widescreen</PresentationFormat>
  <Paragraphs>314</Paragraphs>
  <Slides>58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Jorge Frometa</cp:lastModifiedBy>
  <cp:revision>262</cp:revision>
  <dcterms:created xsi:type="dcterms:W3CDTF">2021-04-29T18:58:34Z</dcterms:created>
  <dcterms:modified xsi:type="dcterms:W3CDTF">2024-11-01T22:04:11Z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